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7" r:id="rId3"/>
    <p:sldId id="257" r:id="rId4"/>
    <p:sldId id="258" r:id="rId5"/>
    <p:sldId id="259" r:id="rId6"/>
    <p:sldId id="260" r:id="rId7"/>
    <p:sldId id="261" r:id="rId8"/>
    <p:sldId id="262" r:id="rId9"/>
    <p:sldId id="263" r:id="rId10"/>
    <p:sldId id="264" r:id="rId11"/>
    <p:sldId id="269" r:id="rId12"/>
    <p:sldId id="265" r:id="rId13"/>
    <p:sldId id="266" r:id="rId14"/>
    <p:sldId id="268" r:id="rId15"/>
  </p:sldIdLst>
  <p:sldSz cx="18288000" cy="10287000"/>
  <p:notesSz cx="6858000" cy="9144000"/>
  <p:embeddedFontLst>
    <p:embeddedFont>
      <p:font typeface="Georgia Pro Condensed Light" panose="020B0604020202020204" charset="0"/>
      <p:regular r:id="rId16"/>
    </p:embeddedFont>
    <p:embeddedFont>
      <p:font typeface="TT Interphases" panose="020B0604020202020204" charset="0"/>
      <p:regular r:id="rId17"/>
    </p:embeddedFont>
    <p:embeddedFont>
      <p:font typeface="TT Interphases Bold"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KUSUM\OneDrive\Desktop\Ritu\Ritu\Excel%20Assignment%20(Retail%20Sales).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[Excel Assignment (Retail Sales).xlsx]Sheet3!PivotTable1</c:name>
    <c:fmtId val="16"/>
  </c:pivotSource>
  <c:chart>
    <c:title>
      <c:tx>
        <c:rich>
          <a:bodyPr rot="0" spcFirstLastPara="1" vertOverflow="ellipsis" vert="horz" wrap="square" anchor="ctr" anchorCtr="1"/>
          <a:lstStyle/>
          <a:p>
            <a:pPr>
              <a:defRPr sz="2400" b="1" i="0" u="none" strike="noStrike" kern="1200" cap="all" spc="100" normalizeH="0" baseline="0">
                <a:solidFill>
                  <a:schemeClr val="lt1"/>
                </a:solidFill>
                <a:latin typeface="+mn-lt"/>
                <a:ea typeface="+mn-ea"/>
                <a:cs typeface="+mn-cs"/>
              </a:defRPr>
            </a:pPr>
            <a:r>
              <a:rPr lang="en-IN"/>
              <a:t>Temporal Sales Trends</a:t>
            </a:r>
          </a:p>
        </c:rich>
      </c:tx>
      <c:overlay val="0"/>
      <c:spPr>
        <a:noFill/>
        <a:ln>
          <a:noFill/>
        </a:ln>
        <a:effectLst/>
      </c:spPr>
      <c:txPr>
        <a:bodyPr rot="0" spcFirstLastPara="1" vertOverflow="ellipsis" vert="horz" wrap="square" anchor="ctr" anchorCtr="1"/>
        <a:lstStyle/>
        <a:p>
          <a:pPr>
            <a:defRPr sz="2400" b="1" i="0" u="none" strike="noStrike" kern="1200" cap="all" spc="100" normalizeH="0" baseline="0">
              <a:solidFill>
                <a:schemeClr val="lt1"/>
              </a:solidFill>
              <a:latin typeface="+mn-lt"/>
              <a:ea typeface="+mn-ea"/>
              <a:cs typeface="+mn-cs"/>
            </a:defRPr>
          </a:pPr>
          <a:endParaRPr lang="en-US"/>
        </a:p>
      </c:txPr>
    </c:title>
    <c:autoTitleDeleted val="0"/>
    <c:pivotFmts>
      <c:pivotFmt>
        <c:idx val="0"/>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156082"/>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156082"/>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156082"/>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3.8461538461538464E-2"/>
          <c:y val="8.7183029822328256E-2"/>
          <c:w val="0.8570226798573255"/>
          <c:h val="0.83228310920923676"/>
        </c:manualLayout>
      </c:layout>
      <c:lineChart>
        <c:grouping val="standard"/>
        <c:varyColors val="0"/>
        <c:ser>
          <c:idx val="0"/>
          <c:order val="0"/>
          <c:tx>
            <c:strRef>
              <c:f>Sheet3!$B$55</c:f>
              <c:strCache>
                <c:ptCount val="1"/>
                <c:pt idx="0">
                  <c:v>Total</c:v>
                </c:pt>
              </c:strCache>
            </c:strRef>
          </c:tx>
          <c:spPr>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s>
            <c:spPr>
              <a:solidFill>
                <a:srgbClr val="156082"/>
              </a:solidFill>
              <a:ln>
                <a:noFill/>
              </a:ln>
              <a:effectLst/>
            </c:spPr>
            <c:txPr>
              <a:bodyPr rot="0" spcFirstLastPara="1" vertOverflow="ellipsis" vert="horz" wrap="square" anchor="ctr" anchorCtr="1"/>
              <a:lstStyle/>
              <a:p>
                <a:pPr>
                  <a:defRPr sz="20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accent1">
                          <a:lumMod val="60000"/>
                          <a:lumOff val="40000"/>
                        </a:schemeClr>
                      </a:solidFill>
                    </a:ln>
                    <a:effectLst/>
                  </c:spPr>
                </c15:leaderLines>
              </c:ext>
            </c:extLst>
          </c:dLbls>
          <c:cat>
            <c:strRef>
              <c:f>Sheet3!$A$56:$A$61</c:f>
              <c:strCache>
                <c:ptCount val="5"/>
                <c:pt idx="0">
                  <c:v>Dec-2009</c:v>
                </c:pt>
                <c:pt idx="1">
                  <c:v>Dec-2010</c:v>
                </c:pt>
                <c:pt idx="2">
                  <c:v>Dec-2011</c:v>
                </c:pt>
                <c:pt idx="3">
                  <c:v>Jan-1900</c:v>
                </c:pt>
                <c:pt idx="4">
                  <c:v>(blank)</c:v>
                </c:pt>
              </c:strCache>
            </c:strRef>
          </c:cat>
          <c:val>
            <c:numRef>
              <c:f>Sheet3!$B$56:$B$61</c:f>
              <c:numCache>
                <c:formatCode>General</c:formatCode>
                <c:ptCount val="5"/>
                <c:pt idx="0">
                  <c:v>80154.009999999907</c:v>
                </c:pt>
                <c:pt idx="1">
                  <c:v>203502.05000000173</c:v>
                </c:pt>
                <c:pt idx="2">
                  <c:v>126184.16000000021</c:v>
                </c:pt>
                <c:pt idx="3">
                  <c:v>0</c:v>
                </c:pt>
              </c:numCache>
            </c:numRef>
          </c:val>
          <c:smooth val="0"/>
          <c:extLst>
            <c:ext xmlns:c16="http://schemas.microsoft.com/office/drawing/2014/chart" uri="{C3380CC4-5D6E-409C-BE32-E72D297353CC}">
              <c16:uniqueId val="{00000000-93DF-460D-83C4-973A20AB70B2}"/>
            </c:ext>
          </c:extLst>
        </c:ser>
        <c:dLbls>
          <c:dLblPos val="ctr"/>
          <c:showLegendKey val="0"/>
          <c:showVal val="1"/>
          <c:showCatName val="0"/>
          <c:showSerName val="0"/>
          <c:showPercent val="0"/>
          <c:showBubbleSize val="0"/>
        </c:dLbls>
        <c:dropLines>
          <c:spPr>
            <a:ln w="9525" cap="flat" cmpd="sng" algn="ctr">
              <a:gradFill>
                <a:gsLst>
                  <a:gs pos="0">
                    <a:schemeClr val="lt1"/>
                  </a:gs>
                  <a:gs pos="100000">
                    <a:schemeClr val="lt1">
                      <a:alpha val="0"/>
                    </a:schemeClr>
                  </a:gs>
                </a:gsLst>
                <a:lin ang="5400000" scaled="0"/>
              </a:gradFill>
              <a:round/>
            </a:ln>
            <a:effectLst/>
          </c:spPr>
        </c:dropLines>
        <c:marker val="1"/>
        <c:smooth val="0"/>
        <c:axId val="1984599055"/>
        <c:axId val="1984599535"/>
      </c:lineChart>
      <c:catAx>
        <c:axId val="1984599055"/>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1" i="0" u="none" strike="noStrike" kern="1200" spc="30" baseline="0">
                <a:solidFill>
                  <a:schemeClr val="lt1"/>
                </a:solidFill>
                <a:latin typeface="+mn-lt"/>
                <a:ea typeface="+mn-ea"/>
                <a:cs typeface="+mn-cs"/>
              </a:defRPr>
            </a:pPr>
            <a:endParaRPr lang="en-US"/>
          </a:p>
        </c:txPr>
        <c:crossAx val="1984599535"/>
        <c:crosses val="autoZero"/>
        <c:auto val="1"/>
        <c:lblAlgn val="ctr"/>
        <c:lblOffset val="100"/>
        <c:noMultiLvlLbl val="0"/>
      </c:catAx>
      <c:valAx>
        <c:axId val="1984599535"/>
        <c:scaling>
          <c:orientation val="minMax"/>
        </c:scaling>
        <c:delete val="1"/>
        <c:axPos val="l"/>
        <c:numFmt formatCode="General" sourceLinked="1"/>
        <c:majorTickMark val="none"/>
        <c:minorTickMark val="none"/>
        <c:tickLblPos val="nextTo"/>
        <c:crossAx val="198459905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2000" b="1" i="0" u="none" strike="noStrike" kern="1200" baseline="0">
              <a:solidFill>
                <a:schemeClr val="lt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chemeClr val="accent1"/>
    </a:solidFill>
    <a:ln w="9525" cap="flat" cmpd="sng" algn="ctr">
      <a:solidFill>
        <a:schemeClr val="lt1">
          <a:lumMod val="85000"/>
        </a:schemeClr>
      </a:solidFill>
      <a:round/>
    </a:ln>
    <a:effectLst/>
  </c:spPr>
  <c:txPr>
    <a:bodyPr/>
    <a:lstStyle/>
    <a:p>
      <a:pPr>
        <a:defRPr sz="2000" b="1"/>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8">
  <cs:axisTitle>
    <cs:lnRef idx="0"/>
    <cs:fillRef idx="0"/>
    <cs:effectRef idx="0"/>
    <cs:fontRef idx="minor">
      <a:schemeClr val="lt1"/>
    </cs:fontRef>
    <cs:defRPr sz="900" b="1" kern="1200"/>
  </cs:axisTitle>
  <cs:categoryAxis>
    <cs:lnRef idx="0">
      <cs:styleClr val="0"/>
    </cs:lnRef>
    <cs:fillRef idx="0"/>
    <cs:effectRef idx="0"/>
    <cs:fontRef idx="minor">
      <a:schemeClr val="lt1"/>
    </cs:fontRef>
    <cs:defRPr sz="900" kern="1200" spc="3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lt1">
            <a:lumMod val="85000"/>
          </a:schemeClr>
        </a:solidFill>
        <a:round/>
      </a:ln>
    </cs:spPr>
    <cs:defRPr sz="1000" kern="1200"/>
  </cs:chartArea>
  <cs:dataLabel>
    <cs:lnRef idx="0"/>
    <cs:fillRef idx="0">
      <cs:styleClr val="0"/>
    </cs:fillRef>
    <cs:effectRef idx="0"/>
    <cs:fontRef idx="minor">
      <a:schemeClr val="lt1"/>
    </cs:fontRef>
    <cs:spPr>
      <a:solidFill>
        <a:schemeClr val="phClr"/>
      </a:solidFill>
    </cs:spPr>
    <cs:defRPr sz="900" b="1" kern="1200"/>
  </cs:dataLabel>
  <cs:dataLabelCallout>
    <cs:lnRef idx="0">
      <cs:styleClr val="auto"/>
    </cs:lnRef>
    <cs:fillRef idx="0"/>
    <cs:effectRef idx="0"/>
    <cs:fontRef idx="minor">
      <cs:styleClr val="auto"/>
    </cs:fontRef>
    <cs:spPr>
      <a:solidFill>
        <a:schemeClr val="lt1"/>
      </a:solidFill>
      <a:ln>
        <a:solidFill>
          <a:schemeClr val="ph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25400"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cs:spPr>
  </cs:dataPointMarker>
  <cs:dataPointMarkerLayout symbol="circle" size="14"/>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900"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fillRef idx="0"/>
    <cs:effectRef idx="0"/>
    <cs:fontRef idx="minor">
      <a:schemeClr val="dk1"/>
    </cs:fontRef>
    <cs:spPr>
      <a:ln w="9525" cap="flat" cmpd="sng" algn="ctr">
        <a:gradFill>
          <a:gsLst>
            <a:gs pos="0">
              <a:schemeClr val="lt1"/>
            </a:gs>
            <a:gs pos="100000">
              <a:schemeClr val="lt1">
                <a:alpha val="0"/>
              </a:schemeClr>
            </a:gs>
          </a:gsLst>
          <a:lin ang="5400000" scaled="0"/>
        </a:gradFill>
        <a:round/>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defRPr sz="900"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500"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900"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900" kern="1200"/>
  </cs:valueAxis>
  <cs:wall>
    <cs:lnRef idx="0"/>
    <cs:fillRef idx="0"/>
    <cs:effectRef idx="0"/>
    <cs:fontRef idx="minor">
      <a:schemeClr val="dk1"/>
    </cs:fontRef>
  </cs:wall>
</cs:chartStyle>
</file>

<file path=ppt/media/hdphoto1.wdp>
</file>

<file path=ppt/media/image1.jpeg>
</file>

<file path=ppt/media/image10.jpe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youtu.be/ZvlNx16iYMM" TargetMode="External"/><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991600" y="1562100"/>
            <a:ext cx="8629650" cy="8724900"/>
            <a:chOff x="0" y="0"/>
            <a:chExt cx="2482140" cy="2509537"/>
          </a:xfrm>
        </p:grpSpPr>
        <p:sp>
          <p:nvSpPr>
            <p:cNvPr id="3" name="Freeform 3"/>
            <p:cNvSpPr/>
            <p:nvPr/>
          </p:nvSpPr>
          <p:spPr>
            <a:xfrm>
              <a:off x="0" y="0"/>
              <a:ext cx="2482140" cy="2509537"/>
            </a:xfrm>
            <a:custGeom>
              <a:avLst/>
              <a:gdLst/>
              <a:ahLst/>
              <a:cxnLst/>
              <a:rect l="l" t="t" r="r" b="b"/>
              <a:pathLst>
                <a:path w="2482140" h="2509537">
                  <a:moveTo>
                    <a:pt x="0" y="0"/>
                  </a:moveTo>
                  <a:lnTo>
                    <a:pt x="2482140" y="0"/>
                  </a:lnTo>
                  <a:lnTo>
                    <a:pt x="2482140" y="2509537"/>
                  </a:lnTo>
                  <a:lnTo>
                    <a:pt x="0" y="2509537"/>
                  </a:lnTo>
                  <a:close/>
                </a:path>
              </a:pathLst>
            </a:custGeom>
            <a:blipFill>
              <a:blip r:embed="rId2"/>
              <a:stretch>
                <a:fillRect t="-80" b="-80"/>
              </a:stretch>
            </a:blipFill>
          </p:spPr>
        </p:sp>
      </p:grpSp>
      <p:sp>
        <p:nvSpPr>
          <p:cNvPr id="4" name="TextBox 4"/>
          <p:cNvSpPr txBox="1"/>
          <p:nvPr/>
        </p:nvSpPr>
        <p:spPr>
          <a:xfrm>
            <a:off x="666750" y="1619250"/>
            <a:ext cx="6886575" cy="2034540"/>
          </a:xfrm>
          <a:prstGeom prst="rect">
            <a:avLst/>
          </a:prstGeom>
        </p:spPr>
        <p:txBody>
          <a:bodyPr lIns="0" tIns="0" rIns="0" bIns="0" rtlCol="0" anchor="t">
            <a:spAutoFit/>
          </a:bodyPr>
          <a:lstStyle/>
          <a:p>
            <a:pPr marL="0" lvl="0" indent="0" algn="l">
              <a:lnSpc>
                <a:spcPts val="7920"/>
              </a:lnSpc>
            </a:pPr>
            <a:r>
              <a:rPr lang="en-US" sz="7200" b="1" u="none" strike="noStrike" dirty="0">
                <a:solidFill>
                  <a:srgbClr val="222222"/>
                </a:solidFill>
                <a:latin typeface="Georgia Pro Condensed Light"/>
                <a:ea typeface="Georgia Pro Condensed Light"/>
                <a:cs typeface="Georgia Pro Condensed Light"/>
                <a:sym typeface="Georgia Pro Condensed Light"/>
              </a:rPr>
              <a:t>Retail Sales and Customer Analysis</a:t>
            </a:r>
          </a:p>
        </p:txBody>
      </p:sp>
      <p:sp>
        <p:nvSpPr>
          <p:cNvPr id="5" name="TextBox 5"/>
          <p:cNvSpPr txBox="1"/>
          <p:nvPr/>
        </p:nvSpPr>
        <p:spPr>
          <a:xfrm rot="10800000" flipV="1">
            <a:off x="666750" y="9243198"/>
            <a:ext cx="2305050" cy="343556"/>
          </a:xfrm>
          <a:prstGeom prst="rect">
            <a:avLst/>
          </a:prstGeom>
        </p:spPr>
        <p:txBody>
          <a:bodyPr wrap="square" lIns="0" tIns="0" rIns="0" bIns="0" rtlCol="0" anchor="t">
            <a:spAutoFit/>
          </a:bodyPr>
          <a:lstStyle/>
          <a:p>
            <a:pPr marL="0" lvl="0" indent="0" algn="l">
              <a:lnSpc>
                <a:spcPts val="2940"/>
              </a:lnSpc>
              <a:spcBef>
                <a:spcPct val="0"/>
              </a:spcBef>
            </a:pPr>
            <a:r>
              <a:rPr lang="en-US" sz="2100" i="1" u="none" strike="noStrike" dirty="0">
                <a:solidFill>
                  <a:srgbClr val="222222"/>
                </a:solidFill>
                <a:latin typeface="TT Interphases"/>
                <a:ea typeface="TT Interphases"/>
                <a:cs typeface="TT Interphases"/>
                <a:sym typeface="TT Interphases"/>
              </a:rPr>
              <a:t>Presented by: Ritu</a:t>
            </a:r>
          </a:p>
        </p:txBody>
      </p:sp>
      <p:sp>
        <p:nvSpPr>
          <p:cNvPr id="6" name="AutoShape 6"/>
          <p:cNvSpPr/>
          <p:nvPr/>
        </p:nvSpPr>
        <p:spPr>
          <a:xfrm>
            <a:off x="666750" y="1263650"/>
            <a:ext cx="16954500" cy="0"/>
          </a:xfrm>
          <a:prstGeom prst="line">
            <a:avLst/>
          </a:prstGeom>
          <a:ln w="9525" cap="flat">
            <a:solidFill>
              <a:srgbClr val="6B9999"/>
            </a:solidFill>
            <a:prstDash val="solid"/>
            <a:headEnd type="none" w="sm" len="sm"/>
            <a:tailEnd type="none" w="sm" len="sm"/>
          </a:ln>
        </p:spPr>
      </p:sp>
      <p:sp>
        <p:nvSpPr>
          <p:cNvPr id="7" name="TextBox 7"/>
          <p:cNvSpPr txBox="1"/>
          <p:nvPr/>
        </p:nvSpPr>
        <p:spPr>
          <a:xfrm>
            <a:off x="666750" y="695325"/>
            <a:ext cx="16954500" cy="291465"/>
          </a:xfrm>
          <a:prstGeom prst="rect">
            <a:avLst/>
          </a:prstGeom>
        </p:spPr>
        <p:txBody>
          <a:bodyPr lIns="0" tIns="0" rIns="0" bIns="0" rtlCol="0" anchor="t">
            <a:spAutoFit/>
          </a:bodyPr>
          <a:lstStyle/>
          <a:p>
            <a:pPr marL="0" lvl="0" indent="0" algn="just">
              <a:lnSpc>
                <a:spcPts val="2100"/>
              </a:lnSpc>
            </a:pPr>
            <a:r>
              <a:rPr lang="en-US" sz="2100" b="1">
                <a:solidFill>
                  <a:srgbClr val="222222"/>
                </a:solidFill>
                <a:latin typeface="TT Interphases Bold"/>
                <a:ea typeface="TT Interphases Bold"/>
                <a:cs typeface="TT Interphases Bold"/>
                <a:sym typeface="TT Interphases Bold"/>
              </a:rPr>
              <a:t>EXCEL CASE STUDY</a:t>
            </a:r>
          </a:p>
        </p:txBody>
      </p:sp>
      <p:sp>
        <p:nvSpPr>
          <p:cNvPr id="9" name="TextBox 8">
            <a:extLst>
              <a:ext uri="{FF2B5EF4-FFF2-40B4-BE49-F238E27FC236}">
                <a16:creationId xmlns:a16="http://schemas.microsoft.com/office/drawing/2014/main" id="{88F127C6-CF30-B3AB-AEA4-2D70DFC1DFDF}"/>
              </a:ext>
            </a:extLst>
          </p:cNvPr>
          <p:cNvSpPr txBox="1"/>
          <p:nvPr/>
        </p:nvSpPr>
        <p:spPr>
          <a:xfrm>
            <a:off x="228600" y="4686300"/>
            <a:ext cx="8077200" cy="2015936"/>
          </a:xfrm>
          <a:prstGeom prst="rect">
            <a:avLst/>
          </a:prstGeom>
          <a:noFill/>
        </p:spPr>
        <p:txBody>
          <a:bodyPr wrap="square">
            <a:spAutoFit/>
          </a:bodyPr>
          <a:lstStyle/>
          <a:p>
            <a:pPr rtl="0">
              <a:buNone/>
            </a:pPr>
            <a:r>
              <a:rPr lang="en-US" sz="2500" b="0" i="0" u="none" strike="noStrike" dirty="0">
                <a:solidFill>
                  <a:srgbClr val="272525"/>
                </a:solidFill>
                <a:effectLst/>
                <a:latin typeface="TT Interphases" panose="020B0604020202020204" charset="0"/>
              </a:rPr>
              <a:t>This presentation provides an overview of a sales and customer analysis case study conducted using Microsoft Excel. The analysis focuses on key performance indicators and trends to provide actionable insights.</a:t>
            </a:r>
            <a:endParaRPr lang="en-US" sz="2500" b="0" dirty="0">
              <a:effectLst/>
              <a:latin typeface="TT Interphases"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p:cNvGrpSpPr/>
        <p:nvPr/>
      </p:nvGrpSpPr>
      <p:grpSpPr>
        <a:xfrm>
          <a:off x="0" y="0"/>
          <a:ext cx="0" cy="0"/>
          <a:chOff x="0" y="0"/>
          <a:chExt cx="0" cy="0"/>
        </a:xfrm>
      </p:grpSpPr>
      <p:grpSp>
        <p:nvGrpSpPr>
          <p:cNvPr id="2" name="Group 2"/>
          <p:cNvGrpSpPr/>
          <p:nvPr/>
        </p:nvGrpSpPr>
        <p:grpSpPr>
          <a:xfrm>
            <a:off x="10734675" y="1104900"/>
            <a:ext cx="6886575" cy="1782032"/>
            <a:chOff x="0" y="0"/>
            <a:chExt cx="9182100" cy="2376043"/>
          </a:xfrm>
        </p:grpSpPr>
        <p:sp>
          <p:nvSpPr>
            <p:cNvPr id="3" name="TextBox 3"/>
            <p:cNvSpPr txBox="1"/>
            <p:nvPr/>
          </p:nvSpPr>
          <p:spPr>
            <a:xfrm>
              <a:off x="0" y="0"/>
              <a:ext cx="9182100" cy="647700"/>
            </a:xfrm>
            <a:prstGeom prst="rect">
              <a:avLst/>
            </a:prstGeom>
          </p:spPr>
          <p:txBody>
            <a:bodyPr lIns="0" tIns="0" rIns="0" bIns="0" rtlCol="0" anchor="t">
              <a:spAutoFit/>
            </a:bodyPr>
            <a:lstStyle/>
            <a:p>
              <a:pPr marL="0" lvl="0" indent="0" algn="l">
                <a:lnSpc>
                  <a:spcPts val="3840"/>
                </a:lnSpc>
                <a:spcBef>
                  <a:spcPct val="0"/>
                </a:spcBef>
              </a:pPr>
              <a:r>
                <a:rPr lang="en-US" sz="3200" u="none" strike="noStrike" dirty="0">
                  <a:solidFill>
                    <a:srgbClr val="FFFFFF"/>
                  </a:solidFill>
                  <a:latin typeface="Georgia Pro Condensed Light"/>
                  <a:ea typeface="Georgia Pro Condensed Light"/>
                  <a:cs typeface="Georgia Pro Condensed Light"/>
                  <a:sym typeface="Georgia Pro Condensed Light"/>
                </a:rPr>
                <a:t>Product Return Rate</a:t>
              </a:r>
            </a:p>
          </p:txBody>
        </p:sp>
        <p:sp>
          <p:nvSpPr>
            <p:cNvPr id="4" name="TextBox 4"/>
            <p:cNvSpPr txBox="1"/>
            <p:nvPr/>
          </p:nvSpPr>
          <p:spPr>
            <a:xfrm>
              <a:off x="0" y="913638"/>
              <a:ext cx="9182100" cy="1462405"/>
            </a:xfrm>
            <a:prstGeom prst="rect">
              <a:avLst/>
            </a:prstGeom>
          </p:spPr>
          <p:txBody>
            <a:bodyPr lIns="0" tIns="0" rIns="0" bIns="0" rtlCol="0" anchor="t">
              <a:spAutoFit/>
            </a:bodyPr>
            <a:lstStyle/>
            <a:p>
              <a:pPr marL="0" lvl="0" indent="0" algn="l">
                <a:lnSpc>
                  <a:spcPts val="2940"/>
                </a:lnSpc>
                <a:spcBef>
                  <a:spcPct val="0"/>
                </a:spcBef>
              </a:pPr>
              <a:r>
                <a:rPr lang="en-US" sz="2100" u="none" strike="noStrike" dirty="0">
                  <a:solidFill>
                    <a:srgbClr val="FFFFFF"/>
                  </a:solidFill>
                  <a:latin typeface="TT Interphases"/>
                  <a:ea typeface="TT Interphases"/>
                  <a:cs typeface="TT Interphases"/>
                  <a:sym typeface="TT Interphases"/>
                </a:rPr>
                <a:t>Analyzed returns based on negative quantities, calculating return rates to identify products needing quality review and customer satisfaction improvements.</a:t>
              </a:r>
            </a:p>
          </p:txBody>
        </p:sp>
      </p:grpSp>
      <p:sp>
        <p:nvSpPr>
          <p:cNvPr id="6" name="TextBox 6"/>
          <p:cNvSpPr txBox="1"/>
          <p:nvPr/>
        </p:nvSpPr>
        <p:spPr>
          <a:xfrm>
            <a:off x="666750" y="709613"/>
            <a:ext cx="5200650" cy="1013098"/>
          </a:xfrm>
          <a:prstGeom prst="rect">
            <a:avLst/>
          </a:prstGeom>
        </p:spPr>
        <p:txBody>
          <a:bodyPr wrap="square" lIns="0" tIns="0" rIns="0" bIns="0" rtlCol="0" anchor="t">
            <a:spAutoFit/>
          </a:bodyPr>
          <a:lstStyle/>
          <a:p>
            <a:pPr marL="0" lvl="0" indent="0" algn="l">
              <a:lnSpc>
                <a:spcPts val="7920"/>
              </a:lnSpc>
              <a:spcBef>
                <a:spcPct val="0"/>
              </a:spcBef>
            </a:pPr>
            <a:r>
              <a:rPr lang="en-US" sz="7200" b="1" u="none" strike="noStrike" dirty="0">
                <a:solidFill>
                  <a:srgbClr val="FFFFFF"/>
                </a:solidFill>
                <a:latin typeface="Georgia Pro Condensed Light"/>
                <a:ea typeface="Georgia Pro Condensed Light"/>
                <a:cs typeface="Georgia Pro Condensed Light"/>
                <a:sym typeface="Georgia Pro Condensed Light"/>
              </a:rPr>
              <a:t>Return Rates</a:t>
            </a:r>
          </a:p>
        </p:txBody>
      </p:sp>
      <p:sp>
        <p:nvSpPr>
          <p:cNvPr id="11" name="AutoShape 11"/>
          <p:cNvSpPr/>
          <p:nvPr/>
        </p:nvSpPr>
        <p:spPr>
          <a:xfrm flipV="1">
            <a:off x="666750" y="9625012"/>
            <a:ext cx="16954500" cy="0"/>
          </a:xfrm>
          <a:prstGeom prst="line">
            <a:avLst/>
          </a:prstGeom>
          <a:ln w="9525" cap="flat">
            <a:solidFill>
              <a:srgbClr val="FFFFFF"/>
            </a:solidFill>
            <a:prstDash val="solid"/>
            <a:headEnd type="none" w="sm" len="sm"/>
            <a:tailEnd type="none" w="sm" len="sm"/>
          </a:ln>
        </p:spPr>
      </p:sp>
      <p:sp>
        <p:nvSpPr>
          <p:cNvPr id="13" name="TextBox 12">
            <a:extLst>
              <a:ext uri="{FF2B5EF4-FFF2-40B4-BE49-F238E27FC236}">
                <a16:creationId xmlns:a16="http://schemas.microsoft.com/office/drawing/2014/main" id="{3D400DD9-4DC9-266C-F439-FA76F3C96D9B}"/>
              </a:ext>
            </a:extLst>
          </p:cNvPr>
          <p:cNvSpPr txBox="1"/>
          <p:nvPr/>
        </p:nvSpPr>
        <p:spPr>
          <a:xfrm>
            <a:off x="228600" y="4874520"/>
            <a:ext cx="9601200" cy="1708160"/>
          </a:xfrm>
          <a:prstGeom prst="rect">
            <a:avLst/>
          </a:prstGeom>
          <a:noFill/>
        </p:spPr>
        <p:txBody>
          <a:bodyPr wrap="square">
            <a:spAutoFit/>
          </a:bodyPr>
          <a:lstStyle/>
          <a:p>
            <a:r>
              <a:rPr lang="en-US" sz="2100" dirty="0">
                <a:solidFill>
                  <a:schemeClr val="bg1"/>
                </a:solidFill>
                <a:latin typeface="TT Interphases" panose="020B0604020202020204" charset="0"/>
              </a:rPr>
              <a:t>The pivot table compares the total quantities ordered with the quantities returned for each product. Most products display a </a:t>
            </a:r>
            <a:r>
              <a:rPr lang="en-US" sz="2100" b="1" dirty="0">
                <a:solidFill>
                  <a:schemeClr val="bg1"/>
                </a:solidFill>
                <a:latin typeface="TT Interphases" panose="020B0604020202020204" charset="0"/>
              </a:rPr>
              <a:t>0%</a:t>
            </a:r>
            <a:r>
              <a:rPr lang="en-US" sz="2100" dirty="0">
                <a:solidFill>
                  <a:schemeClr val="bg1"/>
                </a:solidFill>
                <a:latin typeface="TT Interphases" panose="020B0604020202020204" charset="0"/>
              </a:rPr>
              <a:t> return rate, indicating no recorded returns in the data. A few products show noticeably </a:t>
            </a:r>
            <a:r>
              <a:rPr lang="en-US" sz="2100" b="1" dirty="0">
                <a:solidFill>
                  <a:schemeClr val="bg1"/>
                </a:solidFill>
                <a:latin typeface="TT Interphases" panose="020B0604020202020204" charset="0"/>
              </a:rPr>
              <a:t>higher</a:t>
            </a:r>
            <a:r>
              <a:rPr lang="en-US" sz="2100" dirty="0">
                <a:solidFill>
                  <a:schemeClr val="bg1"/>
                </a:solidFill>
                <a:latin typeface="TT Interphases" panose="020B0604020202020204" charset="0"/>
              </a:rPr>
              <a:t> return percentages, which may warrant closer review. These variations highlight where product-specific .</a:t>
            </a:r>
            <a:endParaRPr lang="en-IN" sz="2100" dirty="0">
              <a:solidFill>
                <a:schemeClr val="bg1"/>
              </a:solidFill>
              <a:latin typeface="TT Interphases" panose="020B0604020202020204" charset="0"/>
            </a:endParaRPr>
          </a:p>
        </p:txBody>
      </p:sp>
      <p:pic>
        <p:nvPicPr>
          <p:cNvPr id="15" name="Picture 14">
            <a:extLst>
              <a:ext uri="{FF2B5EF4-FFF2-40B4-BE49-F238E27FC236}">
                <a16:creationId xmlns:a16="http://schemas.microsoft.com/office/drawing/2014/main" id="{1D1AD779-D3D9-B809-63AD-1156B22C19B4}"/>
              </a:ext>
            </a:extLst>
          </p:cNvPr>
          <p:cNvPicPr>
            <a:picLocks noChangeAspect="1"/>
          </p:cNvPicPr>
          <p:nvPr/>
        </p:nvPicPr>
        <p:blipFill>
          <a:blip r:embed="rId2"/>
          <a:stretch>
            <a:fillRect/>
          </a:stretch>
        </p:blipFill>
        <p:spPr>
          <a:xfrm>
            <a:off x="11049000" y="3215449"/>
            <a:ext cx="7105650" cy="696393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a:extLst>
            <a:ext uri="{FF2B5EF4-FFF2-40B4-BE49-F238E27FC236}">
              <a16:creationId xmlns:a16="http://schemas.microsoft.com/office/drawing/2014/main" id="{A5D60C78-95C5-E594-7F66-2BAF379367F3}"/>
            </a:ext>
          </a:extLst>
        </p:cNvPr>
        <p:cNvGrpSpPr/>
        <p:nvPr/>
      </p:nvGrpSpPr>
      <p:grpSpPr>
        <a:xfrm>
          <a:off x="0" y="0"/>
          <a:ext cx="0" cy="0"/>
          <a:chOff x="0" y="0"/>
          <a:chExt cx="0" cy="0"/>
        </a:xfrm>
      </p:grpSpPr>
      <p:sp>
        <p:nvSpPr>
          <p:cNvPr id="11" name="AutoShape 11">
            <a:extLst>
              <a:ext uri="{FF2B5EF4-FFF2-40B4-BE49-F238E27FC236}">
                <a16:creationId xmlns:a16="http://schemas.microsoft.com/office/drawing/2014/main" id="{921E18DA-0B3B-9E6A-7489-04682C1A7A25}"/>
              </a:ext>
            </a:extLst>
          </p:cNvPr>
          <p:cNvSpPr/>
          <p:nvPr/>
        </p:nvSpPr>
        <p:spPr>
          <a:xfrm flipV="1">
            <a:off x="666750" y="9625012"/>
            <a:ext cx="16954500" cy="0"/>
          </a:xfrm>
          <a:prstGeom prst="line">
            <a:avLst/>
          </a:prstGeom>
          <a:ln w="9525" cap="flat">
            <a:solidFill>
              <a:srgbClr val="FFFFFF"/>
            </a:solidFill>
            <a:prstDash val="solid"/>
            <a:headEnd type="none" w="sm" len="sm"/>
            <a:tailEnd type="none" w="sm" len="sm"/>
          </a:ln>
        </p:spPr>
      </p:sp>
      <p:sp>
        <p:nvSpPr>
          <p:cNvPr id="3" name="TextBox 2">
            <a:extLst>
              <a:ext uri="{FF2B5EF4-FFF2-40B4-BE49-F238E27FC236}">
                <a16:creationId xmlns:a16="http://schemas.microsoft.com/office/drawing/2014/main" id="{39A6DDCE-18D6-42E5-D674-84530AF1E4C5}"/>
              </a:ext>
            </a:extLst>
          </p:cNvPr>
          <p:cNvSpPr txBox="1"/>
          <p:nvPr/>
        </p:nvSpPr>
        <p:spPr>
          <a:xfrm>
            <a:off x="838200" y="342900"/>
            <a:ext cx="7467600" cy="1200329"/>
          </a:xfrm>
          <a:prstGeom prst="rect">
            <a:avLst/>
          </a:prstGeom>
          <a:noFill/>
        </p:spPr>
        <p:txBody>
          <a:bodyPr wrap="square">
            <a:spAutoFit/>
          </a:bodyPr>
          <a:lstStyle/>
          <a:p>
            <a:pPr rtl="0"/>
            <a:r>
              <a:rPr lang="en-IN" sz="7200" b="1" i="0" u="none" strike="noStrike" dirty="0">
                <a:solidFill>
                  <a:schemeClr val="bg1"/>
                </a:solidFill>
                <a:effectLst/>
                <a:latin typeface="Georgia Pro Condensed Light" panose="020B0604020202020204" charset="0"/>
              </a:rPr>
              <a:t>Data Segmentation</a:t>
            </a:r>
            <a:endParaRPr lang="en-IN" sz="7200" b="1" dirty="0">
              <a:solidFill>
                <a:schemeClr val="bg1"/>
              </a:solidFill>
              <a:effectLst/>
              <a:latin typeface="Georgia Pro Condensed Light" panose="020B0604020202020204" charset="0"/>
            </a:endParaRPr>
          </a:p>
        </p:txBody>
      </p:sp>
      <p:pic>
        <p:nvPicPr>
          <p:cNvPr id="7172" name="Picture 4" descr="A generated image">
            <a:extLst>
              <a:ext uri="{FF2B5EF4-FFF2-40B4-BE49-F238E27FC236}">
                <a16:creationId xmlns:a16="http://schemas.microsoft.com/office/drawing/2014/main" id="{384A996C-0A2A-476E-4380-2398DF8EB5EC}"/>
              </a:ext>
            </a:extLst>
          </p:cNvPr>
          <p:cNvPicPr>
            <a:picLocks noChangeAspect="1" noChangeArrowheads="1"/>
          </p:cNvPicPr>
          <p:nvPr/>
        </p:nvPicPr>
        <p:blipFill>
          <a:blip r:embed="rId2">
            <a:alphaModFix amt="85000"/>
            <a:extLst>
              <a:ext uri="{28A0092B-C50C-407E-A947-70E740481C1C}">
                <a14:useLocalDpi xmlns:a14="http://schemas.microsoft.com/office/drawing/2010/main" val="0"/>
              </a:ext>
            </a:extLst>
          </a:blip>
          <a:srcRect/>
          <a:stretch>
            <a:fillRect/>
          </a:stretch>
        </p:blipFill>
        <p:spPr bwMode="auto">
          <a:xfrm>
            <a:off x="9525000" y="661987"/>
            <a:ext cx="8523774" cy="8752374"/>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Rectangle 5">
            <a:extLst>
              <a:ext uri="{FF2B5EF4-FFF2-40B4-BE49-F238E27FC236}">
                <a16:creationId xmlns:a16="http://schemas.microsoft.com/office/drawing/2014/main" id="{047D3CBC-5A5C-2867-7A5D-D5A6BE2ED962}"/>
              </a:ext>
            </a:extLst>
          </p:cNvPr>
          <p:cNvSpPr>
            <a:spLocks noChangeArrowheads="1"/>
          </p:cNvSpPr>
          <p:nvPr/>
        </p:nvSpPr>
        <p:spPr bwMode="auto">
          <a:xfrm>
            <a:off x="495300" y="3009900"/>
            <a:ext cx="8153399" cy="4616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2100" dirty="0">
                <a:solidFill>
                  <a:schemeClr val="bg1"/>
                </a:solidFill>
                <a:latin typeface="TT Interphases" panose="020B0604020202020204" charset="0"/>
              </a:rPr>
              <a:t>C</a:t>
            </a:r>
            <a:r>
              <a:rPr kumimoji="0" lang="en-US" altLang="en-US" sz="2100" b="0" i="0" u="none" strike="noStrike" cap="none" normalizeH="0" baseline="0" dirty="0">
                <a:ln>
                  <a:noFill/>
                </a:ln>
                <a:solidFill>
                  <a:schemeClr val="bg1"/>
                </a:solidFill>
                <a:effectLst/>
                <a:latin typeface="TT Interphases" panose="020B0604020202020204" charset="0"/>
              </a:rPr>
              <a:t>ustomers categorizes into </a:t>
            </a:r>
            <a:r>
              <a:rPr kumimoji="0" lang="en-US" altLang="en-US" sz="2100" b="1" i="0" u="none" strike="noStrike" cap="none" normalizeH="0" baseline="0" dirty="0">
                <a:ln>
                  <a:noFill/>
                </a:ln>
                <a:solidFill>
                  <a:schemeClr val="bg1"/>
                </a:solidFill>
                <a:effectLst/>
                <a:latin typeface="TT Interphases" panose="020B0604020202020204" charset="0"/>
              </a:rPr>
              <a:t>High, Medium, and Low revenue tiers</a:t>
            </a:r>
            <a:r>
              <a:rPr kumimoji="0" lang="en-US" altLang="en-US" sz="2100" b="0" i="0" u="none" strike="noStrike" cap="none" normalizeH="0" baseline="0" dirty="0">
                <a:ln>
                  <a:noFill/>
                </a:ln>
                <a:solidFill>
                  <a:schemeClr val="bg1"/>
                </a:solidFill>
                <a:effectLst/>
                <a:latin typeface="TT Interphases" panose="020B0604020202020204" charset="0"/>
              </a:rPr>
              <a:t> based on quartile thresholds.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A large portion of customers fall into the </a:t>
            </a:r>
            <a:r>
              <a:rPr kumimoji="0" lang="en-US" altLang="en-US" sz="2100" b="1" i="0" u="none" strike="noStrike" cap="none" normalizeH="0" baseline="0" dirty="0">
                <a:ln>
                  <a:noFill/>
                </a:ln>
                <a:solidFill>
                  <a:schemeClr val="bg1"/>
                </a:solidFill>
                <a:effectLst/>
                <a:latin typeface="TT Interphases" panose="020B0604020202020204" charset="0"/>
              </a:rPr>
              <a:t>High tier</a:t>
            </a:r>
            <a:r>
              <a:rPr kumimoji="0" lang="en-US" altLang="en-US" sz="2100" b="0" i="0" u="none" strike="noStrike" cap="none" normalizeH="0" baseline="0" dirty="0">
                <a:ln>
                  <a:noFill/>
                </a:ln>
                <a:solidFill>
                  <a:schemeClr val="bg1"/>
                </a:solidFill>
                <a:effectLst/>
                <a:latin typeface="TT Interphases" panose="020B0604020202020204" charset="0"/>
              </a:rPr>
              <a:t>, indicating strong spending concentration among many buyers.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a:t>
            </a:r>
            <a:r>
              <a:rPr kumimoji="0" lang="en-US" altLang="en-US" sz="2100" b="1" i="0" u="none" strike="noStrike" cap="none" normalizeH="0" baseline="0" dirty="0">
                <a:ln>
                  <a:noFill/>
                </a:ln>
                <a:solidFill>
                  <a:schemeClr val="bg1"/>
                </a:solidFill>
                <a:effectLst/>
                <a:latin typeface="TT Interphases" panose="020B0604020202020204" charset="0"/>
              </a:rPr>
              <a:t>Medium tier</a:t>
            </a:r>
            <a:r>
              <a:rPr kumimoji="0" lang="en-US" altLang="en-US" sz="2100" b="0" i="0" u="none" strike="noStrike" cap="none" normalizeH="0" baseline="0" dirty="0">
                <a:ln>
                  <a:noFill/>
                </a:ln>
                <a:solidFill>
                  <a:schemeClr val="bg1"/>
                </a:solidFill>
                <a:effectLst/>
                <a:latin typeface="TT Interphases" panose="020B0604020202020204" charset="0"/>
              </a:rPr>
              <a:t> includes a smaller group with moderate revenue contribution, suggesting mid-level engagement.</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a:t>
            </a:r>
            <a:r>
              <a:rPr kumimoji="0" lang="en-US" altLang="en-US" sz="2100" b="1" i="0" u="none" strike="noStrike" cap="none" normalizeH="0" baseline="0" dirty="0">
                <a:ln>
                  <a:noFill/>
                </a:ln>
                <a:solidFill>
                  <a:schemeClr val="bg1"/>
                </a:solidFill>
                <a:effectLst/>
                <a:latin typeface="TT Interphases" panose="020B0604020202020204" charset="0"/>
              </a:rPr>
              <a:t>Low tier</a:t>
            </a:r>
            <a:r>
              <a:rPr kumimoji="0" lang="en-US" altLang="en-US" sz="2100" b="0" i="0" u="none" strike="noStrike" cap="none" normalizeH="0" baseline="0" dirty="0">
                <a:ln>
                  <a:noFill/>
                </a:ln>
                <a:solidFill>
                  <a:schemeClr val="bg1"/>
                </a:solidFill>
                <a:effectLst/>
                <a:latin typeface="TT Interphases" panose="020B0604020202020204" charset="0"/>
              </a:rPr>
              <a:t> consists of customers with minimal or negative revenue values, highlighting low activity or potential refunds.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balanced distribution between tiers helps identify </a:t>
            </a:r>
            <a:r>
              <a:rPr kumimoji="0" lang="en-US" altLang="en-US" sz="2100" b="1" i="0" u="none" strike="noStrike" cap="none" normalizeH="0" baseline="0" dirty="0">
                <a:ln>
                  <a:noFill/>
                </a:ln>
                <a:solidFill>
                  <a:schemeClr val="bg1"/>
                </a:solidFill>
                <a:effectLst/>
                <a:latin typeface="TT Interphases" panose="020B0604020202020204" charset="0"/>
              </a:rPr>
              <a:t>premium customers</a:t>
            </a:r>
            <a:r>
              <a:rPr kumimoji="0" lang="en-US" altLang="en-US" sz="2100" b="0" i="0" u="none" strike="noStrike" cap="none" normalizeH="0" baseline="0" dirty="0">
                <a:ln>
                  <a:noFill/>
                </a:ln>
                <a:solidFill>
                  <a:schemeClr val="bg1"/>
                </a:solidFill>
                <a:effectLst/>
                <a:latin typeface="TT Interphases" panose="020B0604020202020204" charset="0"/>
              </a:rPr>
              <a:t> versus those needing engagement strategies.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tiering system allows businesses to tailor </a:t>
            </a:r>
            <a:r>
              <a:rPr kumimoji="0" lang="en-US" altLang="en-US" sz="2100" b="1" i="0" u="none" strike="noStrike" cap="none" normalizeH="0" baseline="0" dirty="0">
                <a:ln>
                  <a:noFill/>
                </a:ln>
                <a:solidFill>
                  <a:schemeClr val="bg1"/>
                </a:solidFill>
                <a:effectLst/>
                <a:latin typeface="TT Interphases" panose="020B0604020202020204" charset="0"/>
              </a:rPr>
              <a:t>personalized marketing</a:t>
            </a:r>
            <a:r>
              <a:rPr kumimoji="0" lang="en-US" altLang="en-US" sz="2100" b="0" i="0" u="none" strike="noStrike" cap="none" normalizeH="0" baseline="0" dirty="0">
                <a:ln>
                  <a:noFill/>
                </a:ln>
                <a:solidFill>
                  <a:schemeClr val="bg1"/>
                </a:solidFill>
                <a:effectLst/>
                <a:latin typeface="TT Interphases" panose="020B0604020202020204" charset="0"/>
              </a:rPr>
              <a:t>, retention plans, and promotional offers.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Overall, the segmentation provides a clear structure for </a:t>
            </a:r>
            <a:r>
              <a:rPr kumimoji="0" lang="en-US" altLang="en-US" sz="2100" b="1" i="0" u="none" strike="noStrike" cap="none" normalizeH="0" baseline="0" dirty="0">
                <a:ln>
                  <a:noFill/>
                </a:ln>
                <a:solidFill>
                  <a:schemeClr val="bg1"/>
                </a:solidFill>
                <a:effectLst/>
                <a:latin typeface="TT Interphases" panose="020B0604020202020204" charset="0"/>
              </a:rPr>
              <a:t>customer value analysis</a:t>
            </a:r>
            <a:r>
              <a:rPr kumimoji="0" lang="en-US" altLang="en-US" sz="2100" b="0" i="0" u="none" strike="noStrike" cap="none" normalizeH="0" baseline="0" dirty="0">
                <a:ln>
                  <a:noFill/>
                </a:ln>
                <a:solidFill>
                  <a:schemeClr val="bg1"/>
                </a:solidFill>
                <a:effectLst/>
                <a:latin typeface="TT Interphases" panose="020B0604020202020204" charset="0"/>
              </a:rPr>
              <a:t> and future decision-making.</a:t>
            </a:r>
          </a:p>
        </p:txBody>
      </p:sp>
    </p:spTree>
    <p:extLst>
      <p:ext uri="{BB962C8B-B14F-4D97-AF65-F5344CB8AC3E}">
        <p14:creationId xmlns:p14="http://schemas.microsoft.com/office/powerpoint/2010/main" val="1740776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5"/>
          <p:cNvSpPr/>
          <p:nvPr/>
        </p:nvSpPr>
        <p:spPr>
          <a:xfrm flipV="1">
            <a:off x="666750" y="9625012"/>
            <a:ext cx="5753100" cy="0"/>
          </a:xfrm>
          <a:prstGeom prst="line">
            <a:avLst/>
          </a:prstGeom>
          <a:ln w="9525" cap="flat">
            <a:solidFill>
              <a:srgbClr val="6B9999"/>
            </a:solidFill>
            <a:prstDash val="solid"/>
            <a:headEnd type="none" w="sm" len="sm"/>
            <a:tailEnd type="none" w="sm" len="sm"/>
          </a:ln>
        </p:spPr>
      </p:sp>
      <p:sp>
        <p:nvSpPr>
          <p:cNvPr id="11" name="TextBox 10">
            <a:extLst>
              <a:ext uri="{FF2B5EF4-FFF2-40B4-BE49-F238E27FC236}">
                <a16:creationId xmlns:a16="http://schemas.microsoft.com/office/drawing/2014/main" id="{26550125-9FDA-C525-784B-4491F92C350F}"/>
              </a:ext>
            </a:extLst>
          </p:cNvPr>
          <p:cNvSpPr txBox="1"/>
          <p:nvPr/>
        </p:nvSpPr>
        <p:spPr>
          <a:xfrm>
            <a:off x="17392650" y="524070"/>
            <a:ext cx="685800" cy="9094797"/>
          </a:xfrm>
          <a:prstGeom prst="rect">
            <a:avLst/>
          </a:prstGeom>
          <a:noFill/>
          <a:effectLst>
            <a:outerShdw blurRad="50800" dist="38100" dir="5400000" algn="t" rotWithShape="0">
              <a:prstClr val="black">
                <a:alpha val="40000"/>
              </a:prstClr>
            </a:outerShdw>
          </a:effectLst>
        </p:spPr>
        <p:txBody>
          <a:bodyPr wrap="square" rtlCol="0">
            <a:spAutoFit/>
          </a:bodyPr>
          <a:lstStyle/>
          <a:p>
            <a:r>
              <a:rPr lang="en-US" sz="6500" b="1" dirty="0">
                <a:effectLst>
                  <a:outerShdw blurRad="38100" dist="38100" dir="2700000" algn="tl">
                    <a:srgbClr val="000000">
                      <a:alpha val="43137"/>
                    </a:srgbClr>
                  </a:outerShdw>
                </a:effectLst>
                <a:latin typeface="Georgia Pro Condensed Light" panose="020B0604020202020204" charset="0"/>
              </a:rPr>
              <a:t>D</a:t>
            </a:r>
          </a:p>
          <a:p>
            <a:r>
              <a:rPr lang="en-US" sz="6500" b="1" dirty="0">
                <a:effectLst>
                  <a:outerShdw blurRad="38100" dist="38100" dir="2700000" algn="tl">
                    <a:srgbClr val="000000">
                      <a:alpha val="43137"/>
                    </a:srgbClr>
                  </a:outerShdw>
                </a:effectLst>
                <a:latin typeface="Georgia Pro Condensed Light" panose="020B0604020202020204" charset="0"/>
              </a:rPr>
              <a:t>A</a:t>
            </a:r>
          </a:p>
          <a:p>
            <a:r>
              <a:rPr lang="en-US" sz="6500" b="1" dirty="0">
                <a:effectLst>
                  <a:outerShdw blurRad="38100" dist="38100" dir="2700000" algn="tl">
                    <a:srgbClr val="000000">
                      <a:alpha val="43137"/>
                    </a:srgbClr>
                  </a:outerShdw>
                </a:effectLst>
                <a:latin typeface="Georgia Pro Condensed Light" panose="020B0604020202020204" charset="0"/>
              </a:rPr>
              <a:t>S</a:t>
            </a:r>
          </a:p>
          <a:p>
            <a:r>
              <a:rPr lang="en-US" sz="6500" b="1" dirty="0">
                <a:effectLst>
                  <a:outerShdw blurRad="38100" dist="38100" dir="2700000" algn="tl">
                    <a:srgbClr val="000000">
                      <a:alpha val="43137"/>
                    </a:srgbClr>
                  </a:outerShdw>
                </a:effectLst>
                <a:latin typeface="Georgia Pro Condensed Light" panose="020B0604020202020204" charset="0"/>
              </a:rPr>
              <a:t>H</a:t>
            </a:r>
          </a:p>
          <a:p>
            <a:r>
              <a:rPr lang="en-US" sz="6500" b="1" dirty="0">
                <a:effectLst>
                  <a:outerShdw blurRad="38100" dist="38100" dir="2700000" algn="tl">
                    <a:srgbClr val="000000">
                      <a:alpha val="43137"/>
                    </a:srgbClr>
                  </a:outerShdw>
                </a:effectLst>
                <a:latin typeface="Georgia Pro Condensed Light" panose="020B0604020202020204" charset="0"/>
              </a:rPr>
              <a:t>B</a:t>
            </a:r>
          </a:p>
          <a:p>
            <a:r>
              <a:rPr lang="en-US" sz="6500" b="1" dirty="0">
                <a:effectLst>
                  <a:outerShdw blurRad="38100" dist="38100" dir="2700000" algn="tl">
                    <a:srgbClr val="000000">
                      <a:alpha val="43137"/>
                    </a:srgbClr>
                  </a:outerShdw>
                </a:effectLst>
                <a:latin typeface="Georgia Pro Condensed Light" panose="020B0604020202020204" charset="0"/>
              </a:rPr>
              <a:t>O</a:t>
            </a:r>
          </a:p>
          <a:p>
            <a:r>
              <a:rPr lang="en-US" sz="6500" b="1" dirty="0">
                <a:effectLst>
                  <a:outerShdw blurRad="38100" dist="38100" dir="2700000" algn="tl">
                    <a:srgbClr val="000000">
                      <a:alpha val="43137"/>
                    </a:srgbClr>
                  </a:outerShdw>
                </a:effectLst>
                <a:latin typeface="Georgia Pro Condensed Light" panose="020B0604020202020204" charset="0"/>
              </a:rPr>
              <a:t>A</a:t>
            </a:r>
          </a:p>
          <a:p>
            <a:r>
              <a:rPr lang="en-US" sz="6500" b="1" dirty="0">
                <a:effectLst>
                  <a:outerShdw blurRad="38100" dist="38100" dir="2700000" algn="tl">
                    <a:srgbClr val="000000">
                      <a:alpha val="43137"/>
                    </a:srgbClr>
                  </a:outerShdw>
                </a:effectLst>
                <a:latin typeface="Georgia Pro Condensed Light" panose="020B0604020202020204" charset="0"/>
              </a:rPr>
              <a:t>R</a:t>
            </a:r>
          </a:p>
          <a:p>
            <a:r>
              <a:rPr lang="en-US" sz="6500" b="1" dirty="0">
                <a:effectLst>
                  <a:outerShdw blurRad="38100" dist="38100" dir="2700000" algn="tl">
                    <a:srgbClr val="000000">
                      <a:alpha val="43137"/>
                    </a:srgbClr>
                  </a:outerShdw>
                </a:effectLst>
                <a:latin typeface="Georgia Pro Condensed Light" panose="020B0604020202020204" charset="0"/>
              </a:rPr>
              <a:t>D</a:t>
            </a:r>
            <a:endParaRPr lang="en-IN" sz="6500" b="1" dirty="0">
              <a:effectLst>
                <a:outerShdw blurRad="38100" dist="38100" dir="2700000" algn="tl">
                  <a:srgbClr val="000000">
                    <a:alpha val="43137"/>
                  </a:srgbClr>
                </a:outerShdw>
              </a:effectLst>
              <a:latin typeface="Georgia Pro Condensed Light" panose="020B0604020202020204" charset="0"/>
            </a:endParaRPr>
          </a:p>
        </p:txBody>
      </p:sp>
      <p:pic>
        <p:nvPicPr>
          <p:cNvPr id="3" name="Picture 2" descr="A screenshot of a computer screen&#10;&#10;AI-generated content may be incorrect.">
            <a:extLst>
              <a:ext uri="{FF2B5EF4-FFF2-40B4-BE49-F238E27FC236}">
                <a16:creationId xmlns:a16="http://schemas.microsoft.com/office/drawing/2014/main" id="{32E1F003-4C5C-5748-FC94-9777BD85D2F0}"/>
              </a:ext>
            </a:extLst>
          </p:cNvPr>
          <p:cNvPicPr>
            <a:picLocks noChangeAspect="1"/>
          </p:cNvPicPr>
          <p:nvPr/>
        </p:nvPicPr>
        <p:blipFill>
          <a:blip r:embed="rId2"/>
          <a:stretch>
            <a:fillRect/>
          </a:stretch>
        </p:blipFill>
        <p:spPr>
          <a:xfrm>
            <a:off x="122289" y="82494"/>
            <a:ext cx="17068800" cy="1012201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a:extLst>
            <a:ext uri="{FF2B5EF4-FFF2-40B4-BE49-F238E27FC236}">
              <a16:creationId xmlns:a16="http://schemas.microsoft.com/office/drawing/2014/main" id="{A92D9335-93E4-2635-DFAB-466E301B5A61}"/>
            </a:ext>
          </a:extLst>
        </p:cNvPr>
        <p:cNvGrpSpPr/>
        <p:nvPr/>
      </p:nvGrpSpPr>
      <p:grpSpPr>
        <a:xfrm>
          <a:off x="0" y="0"/>
          <a:ext cx="0" cy="0"/>
          <a:chOff x="0" y="0"/>
          <a:chExt cx="0" cy="0"/>
        </a:xfrm>
      </p:grpSpPr>
      <p:sp>
        <p:nvSpPr>
          <p:cNvPr id="11" name="AutoShape 11">
            <a:extLst>
              <a:ext uri="{FF2B5EF4-FFF2-40B4-BE49-F238E27FC236}">
                <a16:creationId xmlns:a16="http://schemas.microsoft.com/office/drawing/2014/main" id="{CA165B25-410A-4DD9-AA1C-38373F9BA8FD}"/>
              </a:ext>
            </a:extLst>
          </p:cNvPr>
          <p:cNvSpPr/>
          <p:nvPr/>
        </p:nvSpPr>
        <p:spPr>
          <a:xfrm flipV="1">
            <a:off x="666750" y="9625012"/>
            <a:ext cx="16954500" cy="0"/>
          </a:xfrm>
          <a:prstGeom prst="line">
            <a:avLst/>
          </a:prstGeom>
          <a:ln w="9525" cap="flat">
            <a:solidFill>
              <a:srgbClr val="FFFFFF"/>
            </a:solidFill>
            <a:prstDash val="solid"/>
            <a:headEnd type="none" w="sm" len="sm"/>
            <a:tailEnd type="none" w="sm" len="sm"/>
          </a:ln>
        </p:spPr>
      </p:sp>
      <p:sp>
        <p:nvSpPr>
          <p:cNvPr id="12" name="TextBox 6"/>
          <p:cNvSpPr txBox="1"/>
          <p:nvPr/>
        </p:nvSpPr>
        <p:spPr>
          <a:xfrm>
            <a:off x="11277600" y="6819900"/>
            <a:ext cx="6886575" cy="2223135"/>
          </a:xfrm>
          <a:prstGeom prst="rect">
            <a:avLst/>
          </a:prstGeom>
        </p:spPr>
        <p:txBody>
          <a:bodyPr lIns="0" tIns="0" rIns="0" bIns="0" rtlCol="0" anchor="t">
            <a:spAutoFit/>
          </a:bodyPr>
          <a:lstStyle/>
          <a:p>
            <a:pPr marL="0" lvl="0" indent="0" algn="l">
              <a:lnSpc>
                <a:spcPts val="2940"/>
              </a:lnSpc>
            </a:pPr>
            <a:r>
              <a:rPr lang="en-US" sz="2100" dirty="0">
                <a:solidFill>
                  <a:schemeClr val="bg1"/>
                </a:solidFill>
                <a:latin typeface="TT Interphases"/>
                <a:ea typeface="TT Interphases"/>
                <a:cs typeface="TT Interphases"/>
                <a:sym typeface="TT Interphases"/>
              </a:rPr>
              <a:t>The </a:t>
            </a:r>
            <a:r>
              <a:rPr lang="en-US" sz="2100" b="1" dirty="0">
                <a:solidFill>
                  <a:schemeClr val="bg1"/>
                </a:solidFill>
                <a:latin typeface="TT Interphases Bold"/>
                <a:ea typeface="TT Interphases Bold"/>
                <a:cs typeface="TT Interphases Bold"/>
                <a:sym typeface="TT Interphases Bold"/>
              </a:rPr>
              <a:t>interactive dashboard</a:t>
            </a:r>
            <a:r>
              <a:rPr lang="en-US" sz="2100" dirty="0">
                <a:solidFill>
                  <a:schemeClr val="bg1"/>
                </a:solidFill>
                <a:latin typeface="TT Interphases"/>
                <a:ea typeface="TT Interphases"/>
                <a:cs typeface="TT Interphases"/>
                <a:sym typeface="TT Interphases"/>
              </a:rPr>
              <a:t> consolidates KPIs for executive decision-making, showcasing total sales, average transaction values, and top products. Utilizing slicers enhances data filtering by time periods and categories, facilitating dynamic analysis and actionable insights for strategic planning.</a:t>
            </a:r>
          </a:p>
        </p:txBody>
      </p:sp>
      <p:sp>
        <p:nvSpPr>
          <p:cNvPr id="15" name="TextBox 14">
            <a:extLst>
              <a:ext uri="{FF2B5EF4-FFF2-40B4-BE49-F238E27FC236}">
                <a16:creationId xmlns:a16="http://schemas.microsoft.com/office/drawing/2014/main" id="{3F3022FB-2A03-663E-1B59-498E5A730770}"/>
              </a:ext>
            </a:extLst>
          </p:cNvPr>
          <p:cNvSpPr txBox="1"/>
          <p:nvPr/>
        </p:nvSpPr>
        <p:spPr>
          <a:xfrm>
            <a:off x="1828800" y="638539"/>
            <a:ext cx="5105400" cy="2308324"/>
          </a:xfrm>
          <a:prstGeom prst="rect">
            <a:avLst/>
          </a:prstGeom>
          <a:noFill/>
        </p:spPr>
        <p:txBody>
          <a:bodyPr wrap="square">
            <a:spAutoFit/>
          </a:bodyPr>
          <a:lstStyle/>
          <a:p>
            <a:pPr algn="l" rtl="0">
              <a:buNone/>
            </a:pPr>
            <a:r>
              <a:rPr lang="en-IN" sz="7200" b="1" i="0" dirty="0">
                <a:solidFill>
                  <a:schemeClr val="bg1"/>
                </a:solidFill>
                <a:effectLst/>
                <a:latin typeface="Georgia Pro Condensed Light" panose="020B0604020202020204" charset="0"/>
              </a:rPr>
              <a:t>Dashboard Insights</a:t>
            </a:r>
            <a:endParaRPr lang="en-IN" sz="7200" b="1" dirty="0">
              <a:solidFill>
                <a:schemeClr val="bg1"/>
              </a:solidFill>
              <a:effectLst/>
              <a:latin typeface="Georgia Pro Condensed Light" panose="020B0604020202020204" charset="0"/>
            </a:endParaRPr>
          </a:p>
        </p:txBody>
      </p:sp>
      <p:sp>
        <p:nvSpPr>
          <p:cNvPr id="19" name="Rectangle 3">
            <a:extLst>
              <a:ext uri="{FF2B5EF4-FFF2-40B4-BE49-F238E27FC236}">
                <a16:creationId xmlns:a16="http://schemas.microsoft.com/office/drawing/2014/main" id="{6004CB42-9FE6-501E-3242-67627AC14496}"/>
              </a:ext>
            </a:extLst>
          </p:cNvPr>
          <p:cNvSpPr>
            <a:spLocks noChangeArrowheads="1"/>
          </p:cNvSpPr>
          <p:nvPr/>
        </p:nvSpPr>
        <p:spPr bwMode="auto">
          <a:xfrm>
            <a:off x="990600" y="3392838"/>
            <a:ext cx="12344400"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chemeClr val="bg1"/>
                </a:solidFill>
                <a:effectLst/>
                <a:latin typeface="TT Interphases" panose="020B0604020202020204" charset="0"/>
              </a:rPr>
              <a:t>The retail sales dashboard shows strong performance, with Total Sales surpassing £4 million.</a:t>
            </a:r>
            <a:br>
              <a:rPr kumimoji="0" lang="en-US" altLang="en-US" sz="2200" b="0" i="0" u="none" strike="noStrike" cap="none" normalizeH="0" baseline="0" dirty="0">
                <a:ln>
                  <a:noFill/>
                </a:ln>
                <a:solidFill>
                  <a:schemeClr val="bg1"/>
                </a:solidFill>
                <a:effectLst/>
                <a:latin typeface="TT Interphases" panose="020B0604020202020204" charset="0"/>
              </a:rPr>
            </a:br>
            <a:r>
              <a:rPr kumimoji="0" lang="en-US" altLang="en-US" sz="2200" b="0" i="0" u="none" strike="noStrike" cap="none" normalizeH="0" baseline="0" dirty="0">
                <a:ln>
                  <a:noFill/>
                </a:ln>
                <a:solidFill>
                  <a:schemeClr val="bg1"/>
                </a:solidFill>
                <a:effectLst/>
                <a:latin typeface="TT Interphases" panose="020B0604020202020204" charset="0"/>
              </a:rPr>
              <a:t>The United Kingdom emerges as the primary revenue driver, far ahead of other countries.</a:t>
            </a:r>
            <a:br>
              <a:rPr kumimoji="0" lang="en-US" altLang="en-US" sz="2200" b="0" i="0" u="none" strike="noStrike" cap="none" normalizeH="0" baseline="0" dirty="0">
                <a:ln>
                  <a:noFill/>
                </a:ln>
                <a:solidFill>
                  <a:schemeClr val="bg1"/>
                </a:solidFill>
                <a:effectLst/>
                <a:latin typeface="TT Interphases" panose="020B0604020202020204" charset="0"/>
              </a:rPr>
            </a:br>
            <a:r>
              <a:rPr kumimoji="0" lang="en-US" altLang="en-US" sz="2200" b="0" i="0" u="none" strike="noStrike" cap="none" normalizeH="0" baseline="0" dirty="0">
                <a:ln>
                  <a:noFill/>
                </a:ln>
                <a:solidFill>
                  <a:schemeClr val="bg1"/>
                </a:solidFill>
                <a:effectLst/>
                <a:latin typeface="TT Interphases" panose="020B0604020202020204" charset="0"/>
              </a:rPr>
              <a:t>COOKING POSTAGE stands out as the top-selling product, reflecting high customer demand.</a:t>
            </a:r>
            <a:br>
              <a:rPr kumimoji="0" lang="en-US" altLang="en-US" sz="2200" b="0" i="0" u="none" strike="noStrike" cap="none" normalizeH="0" baseline="0" dirty="0">
                <a:ln>
                  <a:noFill/>
                </a:ln>
                <a:solidFill>
                  <a:schemeClr val="bg1"/>
                </a:solidFill>
                <a:effectLst/>
                <a:latin typeface="TT Interphases" panose="020B0604020202020204" charset="0"/>
              </a:rPr>
            </a:br>
            <a:r>
              <a:rPr kumimoji="0" lang="en-US" altLang="en-US" sz="2200" b="0" i="0" u="none" strike="noStrike" cap="none" normalizeH="0" baseline="0" dirty="0">
                <a:ln>
                  <a:noFill/>
                </a:ln>
                <a:solidFill>
                  <a:schemeClr val="bg1"/>
                </a:solidFill>
                <a:effectLst/>
                <a:latin typeface="TT Interphases" panose="020B0604020202020204" charset="0"/>
              </a:rPr>
              <a:t>Average Sale per Transaction remains steady across regions, suggesting consistent buying patterns.</a:t>
            </a:r>
            <a:br>
              <a:rPr kumimoji="0" lang="en-US" altLang="en-US" sz="2200" b="0" i="0" u="none" strike="noStrike" cap="none" normalizeH="0" baseline="0" dirty="0">
                <a:ln>
                  <a:noFill/>
                </a:ln>
                <a:solidFill>
                  <a:schemeClr val="bg1"/>
                </a:solidFill>
                <a:effectLst/>
                <a:latin typeface="TT Interphases" panose="020B0604020202020204" charset="0"/>
              </a:rPr>
            </a:br>
            <a:r>
              <a:rPr kumimoji="0" lang="en-US" altLang="en-US" sz="2200" b="0" i="0" u="none" strike="noStrike" cap="none" normalizeH="0" baseline="0" dirty="0">
                <a:ln>
                  <a:noFill/>
                </a:ln>
                <a:solidFill>
                  <a:schemeClr val="bg1"/>
                </a:solidFill>
                <a:effectLst/>
                <a:latin typeface="TT Interphases" panose="020B0604020202020204" charset="0"/>
              </a:rPr>
              <a:t>Sales by Country charts highlight the clear dominance of the UK compared with markets like Portugal and Spain.</a:t>
            </a:r>
            <a:br>
              <a:rPr kumimoji="0" lang="en-US" altLang="en-US" sz="2200" b="0" i="0" u="none" strike="noStrike" cap="none" normalizeH="0" baseline="0" dirty="0">
                <a:ln>
                  <a:noFill/>
                </a:ln>
                <a:solidFill>
                  <a:schemeClr val="bg1"/>
                </a:solidFill>
                <a:effectLst/>
                <a:latin typeface="TT Interphases" panose="020B0604020202020204" charset="0"/>
              </a:rPr>
            </a:br>
            <a:r>
              <a:rPr kumimoji="0" lang="en-US" altLang="en-US" sz="2200" b="0" i="0" u="none" strike="noStrike" cap="none" normalizeH="0" baseline="0" dirty="0">
                <a:ln>
                  <a:noFill/>
                </a:ln>
                <a:solidFill>
                  <a:schemeClr val="bg1"/>
                </a:solidFill>
                <a:effectLst/>
                <a:latin typeface="TT Interphases" panose="020B0604020202020204" charset="0"/>
              </a:rPr>
              <a:t>Product-level analysis shows that a few key items contribute significantly to overall revenue.</a:t>
            </a:r>
            <a:br>
              <a:rPr kumimoji="0" lang="en-US" altLang="en-US" sz="2200" b="0" i="0" u="none" strike="noStrike" cap="none" normalizeH="0" baseline="0" dirty="0">
                <a:ln>
                  <a:noFill/>
                </a:ln>
                <a:solidFill>
                  <a:schemeClr val="bg1"/>
                </a:solidFill>
                <a:effectLst/>
                <a:latin typeface="TT Interphases" panose="020B0604020202020204" charset="0"/>
              </a:rPr>
            </a:br>
            <a:r>
              <a:rPr kumimoji="0" lang="en-US" altLang="en-US" sz="2200" b="0" i="0" u="none" strike="noStrike" cap="none" normalizeH="0" baseline="0" dirty="0">
                <a:ln>
                  <a:noFill/>
                </a:ln>
                <a:solidFill>
                  <a:schemeClr val="bg1"/>
                </a:solidFill>
                <a:effectLst/>
                <a:latin typeface="TT Interphases" panose="020B0604020202020204" charset="0"/>
              </a:rPr>
              <a:t>Overall, the dashboard provides clear segmentation insights and points toward strategic opportunities for product and market expansion.</a:t>
            </a:r>
          </a:p>
        </p:txBody>
      </p:sp>
    </p:spTree>
    <p:extLst>
      <p:ext uri="{BB962C8B-B14F-4D97-AF65-F5344CB8AC3E}">
        <p14:creationId xmlns:p14="http://schemas.microsoft.com/office/powerpoint/2010/main" val="28527926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a:extLst>
            <a:ext uri="{FF2B5EF4-FFF2-40B4-BE49-F238E27FC236}">
              <a16:creationId xmlns:a16="http://schemas.microsoft.com/office/drawing/2014/main" id="{C2EAF69B-3262-B922-3181-84DF1129EAE3}"/>
            </a:ext>
          </a:extLst>
        </p:cNvPr>
        <p:cNvGrpSpPr/>
        <p:nvPr/>
      </p:nvGrpSpPr>
      <p:grpSpPr>
        <a:xfrm>
          <a:off x="0" y="0"/>
          <a:ext cx="0" cy="0"/>
          <a:chOff x="0" y="0"/>
          <a:chExt cx="0" cy="0"/>
        </a:xfrm>
      </p:grpSpPr>
      <p:sp>
        <p:nvSpPr>
          <p:cNvPr id="11" name="AutoShape 11">
            <a:extLst>
              <a:ext uri="{FF2B5EF4-FFF2-40B4-BE49-F238E27FC236}">
                <a16:creationId xmlns:a16="http://schemas.microsoft.com/office/drawing/2014/main" id="{C3C5DE71-203E-F8E0-7E79-219A373D63D1}"/>
              </a:ext>
            </a:extLst>
          </p:cNvPr>
          <p:cNvSpPr/>
          <p:nvPr/>
        </p:nvSpPr>
        <p:spPr>
          <a:xfrm flipV="1">
            <a:off x="666750" y="9625012"/>
            <a:ext cx="16954500" cy="0"/>
          </a:xfrm>
          <a:prstGeom prst="line">
            <a:avLst/>
          </a:prstGeom>
          <a:ln w="9525" cap="flat">
            <a:solidFill>
              <a:srgbClr val="FFFFFF"/>
            </a:solidFill>
            <a:prstDash val="solid"/>
            <a:headEnd type="none" w="sm" len="sm"/>
            <a:tailEnd type="none" w="sm" len="sm"/>
          </a:ln>
        </p:spPr>
      </p:sp>
      <p:pic>
        <p:nvPicPr>
          <p:cNvPr id="3" name="Picture 2">
            <a:extLst>
              <a:ext uri="{FF2B5EF4-FFF2-40B4-BE49-F238E27FC236}">
                <a16:creationId xmlns:a16="http://schemas.microsoft.com/office/drawing/2014/main" id="{C0B54D06-64D1-BFE4-134D-76C54FEBCED0}"/>
              </a:ext>
            </a:extLst>
          </p:cNvPr>
          <p:cNvPicPr>
            <a:picLocks noChangeAspect="1"/>
          </p:cNvPicPr>
          <p:nvPr/>
        </p:nvPicPr>
        <p:blipFill>
          <a:blip r:embed="rId2"/>
          <a:stretch>
            <a:fillRect/>
          </a:stretch>
        </p:blipFill>
        <p:spPr>
          <a:xfrm>
            <a:off x="7495344" y="28575"/>
            <a:ext cx="10792656" cy="10229849"/>
          </a:xfrm>
          <a:prstGeom prst="rect">
            <a:avLst/>
          </a:prstGeom>
        </p:spPr>
      </p:pic>
      <p:sp>
        <p:nvSpPr>
          <p:cNvPr id="4" name="Rectangle 1">
            <a:extLst>
              <a:ext uri="{FF2B5EF4-FFF2-40B4-BE49-F238E27FC236}">
                <a16:creationId xmlns:a16="http://schemas.microsoft.com/office/drawing/2014/main" id="{ABC78350-57A0-EDE7-DF62-60A9655C153C}"/>
              </a:ext>
            </a:extLst>
          </p:cNvPr>
          <p:cNvSpPr>
            <a:spLocks noChangeArrowheads="1"/>
          </p:cNvSpPr>
          <p:nvPr/>
        </p:nvSpPr>
        <p:spPr bwMode="auto">
          <a:xfrm>
            <a:off x="304800" y="3215907"/>
            <a:ext cx="906780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altLang="en-US" sz="4800" b="1" i="1" dirty="0">
                <a:latin typeface="TT Interphases" panose="020B0604020202020204" charset="0"/>
                <a:hlinkClick r:id="rId3"/>
              </a:rPr>
              <a:t>https://youtu.be/ZvlNx16iYMM</a:t>
            </a:r>
            <a:r>
              <a:rPr lang="en-US" altLang="en-US" sz="4800" b="1" i="1" dirty="0">
                <a:latin typeface="TT Interphases" panose="020B0604020202020204" charset="0"/>
              </a:rPr>
              <a:t> </a:t>
            </a:r>
            <a:r>
              <a:rPr kumimoji="0" lang="en-US" altLang="en-US" sz="4800" b="1" i="1" u="none" strike="noStrike" cap="none" normalizeH="0" baseline="0" dirty="0">
                <a:ln>
                  <a:noFill/>
                </a:ln>
                <a:effectLst/>
                <a:latin typeface="TT Interphases" panose="020B0604020202020204" charset="0"/>
              </a:rPr>
              <a:t>Watch the entire presentation on YouTube. </a:t>
            </a:r>
          </a:p>
        </p:txBody>
      </p:sp>
    </p:spTree>
    <p:extLst>
      <p:ext uri="{BB962C8B-B14F-4D97-AF65-F5344CB8AC3E}">
        <p14:creationId xmlns:p14="http://schemas.microsoft.com/office/powerpoint/2010/main" val="7458643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a:extLst>
            <a:ext uri="{FF2B5EF4-FFF2-40B4-BE49-F238E27FC236}">
              <a16:creationId xmlns:a16="http://schemas.microsoft.com/office/drawing/2014/main" id="{2D8735BB-EDD7-8B0A-0850-4D83BDD36F9C}"/>
            </a:ext>
          </a:extLst>
        </p:cNvPr>
        <p:cNvGrpSpPr/>
        <p:nvPr/>
      </p:nvGrpSpPr>
      <p:grpSpPr>
        <a:xfrm>
          <a:off x="0" y="0"/>
          <a:ext cx="0" cy="0"/>
          <a:chOff x="0" y="0"/>
          <a:chExt cx="0" cy="0"/>
        </a:xfrm>
      </p:grpSpPr>
      <p:sp>
        <p:nvSpPr>
          <p:cNvPr id="5" name="AutoShape 5">
            <a:extLst>
              <a:ext uri="{FF2B5EF4-FFF2-40B4-BE49-F238E27FC236}">
                <a16:creationId xmlns:a16="http://schemas.microsoft.com/office/drawing/2014/main" id="{D28D9C0D-A0D6-B9A7-53CF-0F5805E1A7E2}"/>
              </a:ext>
            </a:extLst>
          </p:cNvPr>
          <p:cNvSpPr/>
          <p:nvPr/>
        </p:nvSpPr>
        <p:spPr>
          <a:xfrm flipV="1">
            <a:off x="666750" y="9625012"/>
            <a:ext cx="5753100" cy="0"/>
          </a:xfrm>
          <a:prstGeom prst="line">
            <a:avLst/>
          </a:prstGeom>
          <a:ln w="9525" cap="flat">
            <a:solidFill>
              <a:srgbClr val="FFFFFF"/>
            </a:solidFill>
            <a:prstDash val="solid"/>
            <a:headEnd type="none" w="sm" len="sm"/>
            <a:tailEnd type="none" w="sm" len="sm"/>
          </a:ln>
        </p:spPr>
      </p:sp>
      <p:sp>
        <p:nvSpPr>
          <p:cNvPr id="2" name="Rectangle 1">
            <a:extLst>
              <a:ext uri="{FF2B5EF4-FFF2-40B4-BE49-F238E27FC236}">
                <a16:creationId xmlns:a16="http://schemas.microsoft.com/office/drawing/2014/main" id="{E57B2685-5165-DBBA-52CA-9DFBFAAA6EC8}"/>
              </a:ext>
            </a:extLst>
          </p:cNvPr>
          <p:cNvSpPr txBox="1">
            <a:spLocks noChangeArrowheads="1"/>
          </p:cNvSpPr>
          <p:nvPr/>
        </p:nvSpPr>
        <p:spPr bwMode="auto">
          <a:xfrm>
            <a:off x="843423" y="3238500"/>
            <a:ext cx="15611168"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eaLnBrk="0" fontAlgn="base" hangingPunct="0">
              <a:spcBef>
                <a:spcPct val="0"/>
              </a:spcBef>
              <a:spcAft>
                <a:spcPct val="0"/>
              </a:spcAft>
              <a:buFont typeface="+mj-lt"/>
              <a:buAutoNum type="arabicPeriod"/>
            </a:pPr>
            <a:r>
              <a:rPr lang="en-US" altLang="en-US" sz="1800" dirty="0">
                <a:solidFill>
                  <a:schemeClr val="bg1"/>
                </a:solidFill>
                <a:latin typeface="TT Interphases" panose="020B0604020202020204" charset="0"/>
              </a:rPr>
              <a:t>The dataset captures detailed online retail transactions, including invoices, products, prices, and customer information across multiple countries.</a:t>
            </a:r>
          </a:p>
          <a:p>
            <a:pPr eaLnBrk="0" fontAlgn="base" hangingPunct="0">
              <a:spcBef>
                <a:spcPct val="0"/>
              </a:spcBef>
              <a:spcAft>
                <a:spcPct val="0"/>
              </a:spcAft>
              <a:buFont typeface="+mj-lt"/>
              <a:buAutoNum type="arabicPeriod"/>
            </a:pPr>
            <a:endParaRPr lang="en-US" altLang="en-US" sz="1800" dirty="0">
              <a:solidFill>
                <a:schemeClr val="bg1"/>
              </a:solidFill>
              <a:latin typeface="TT Interphases" panose="020B0604020202020204" charset="0"/>
            </a:endParaRPr>
          </a:p>
          <a:p>
            <a:pPr eaLnBrk="0" fontAlgn="base" hangingPunct="0">
              <a:spcBef>
                <a:spcPct val="0"/>
              </a:spcBef>
              <a:spcAft>
                <a:spcPct val="0"/>
              </a:spcAft>
              <a:buFont typeface="+mj-lt"/>
              <a:buAutoNum type="arabicPeriod"/>
            </a:pPr>
            <a:r>
              <a:rPr lang="en-US" altLang="en-US" sz="1800" dirty="0">
                <a:solidFill>
                  <a:schemeClr val="bg1"/>
                </a:solidFill>
                <a:latin typeface="TT Interphases" panose="020B0604020202020204" charset="0"/>
              </a:rPr>
              <a:t>Data cleaning ensures accuracy by removing duplicate records and isolating only valid, non-cancelled transactions for analysis.</a:t>
            </a:r>
          </a:p>
          <a:p>
            <a:pPr eaLnBrk="0" fontAlgn="base" hangingPunct="0">
              <a:spcBef>
                <a:spcPct val="0"/>
              </a:spcBef>
              <a:spcAft>
                <a:spcPct val="0"/>
              </a:spcAft>
              <a:buFont typeface="+mj-lt"/>
              <a:buAutoNum type="arabicPeriod"/>
            </a:pPr>
            <a:endParaRPr lang="en-US" altLang="en-US" sz="1800" dirty="0">
              <a:solidFill>
                <a:schemeClr val="bg1"/>
              </a:solidFill>
              <a:latin typeface="TT Interphases" panose="020B0604020202020204" charset="0"/>
            </a:endParaRPr>
          </a:p>
          <a:p>
            <a:pPr eaLnBrk="0" fontAlgn="base" hangingPunct="0">
              <a:spcBef>
                <a:spcPct val="0"/>
              </a:spcBef>
              <a:spcAft>
                <a:spcPct val="0"/>
              </a:spcAft>
              <a:buFont typeface="+mj-lt"/>
              <a:buAutoNum type="arabicPeriod"/>
            </a:pPr>
            <a:r>
              <a:rPr lang="en-US" altLang="en-US" sz="1800" dirty="0">
                <a:solidFill>
                  <a:schemeClr val="bg1"/>
                </a:solidFill>
                <a:latin typeface="TT Interphases" panose="020B0604020202020204" charset="0"/>
              </a:rPr>
              <a:t>Cancellation flagging helps track total refunded or reversed sales, improving financial accuracy and fraud monitoring.</a:t>
            </a:r>
          </a:p>
          <a:p>
            <a:pPr eaLnBrk="0" fontAlgn="base" hangingPunct="0">
              <a:spcBef>
                <a:spcPct val="0"/>
              </a:spcBef>
              <a:spcAft>
                <a:spcPct val="0"/>
              </a:spcAft>
              <a:buFont typeface="+mj-lt"/>
              <a:buAutoNum type="arabicPeriod"/>
            </a:pPr>
            <a:endParaRPr lang="en-US" altLang="en-US" sz="1800" dirty="0">
              <a:solidFill>
                <a:schemeClr val="bg1"/>
              </a:solidFill>
              <a:latin typeface="TT Interphases" panose="020B0604020202020204" charset="0"/>
            </a:endParaRPr>
          </a:p>
          <a:p>
            <a:pPr eaLnBrk="0" fontAlgn="base" hangingPunct="0">
              <a:spcBef>
                <a:spcPct val="0"/>
              </a:spcBef>
              <a:spcAft>
                <a:spcPct val="0"/>
              </a:spcAft>
              <a:buFont typeface="+mj-lt"/>
              <a:buAutoNum type="arabicPeriod"/>
            </a:pPr>
            <a:r>
              <a:rPr lang="en-US" altLang="en-US" sz="1800" dirty="0">
                <a:solidFill>
                  <a:schemeClr val="bg1"/>
                </a:solidFill>
                <a:latin typeface="TT Interphases" panose="020B0604020202020204" charset="0"/>
              </a:rPr>
              <a:t>Sales performance analysis identifies the </a:t>
            </a:r>
            <a:r>
              <a:rPr lang="en-US" altLang="en-US" sz="1800" b="1" dirty="0">
                <a:solidFill>
                  <a:schemeClr val="bg1"/>
                </a:solidFill>
                <a:latin typeface="TT Interphases" panose="020B0604020202020204" charset="0"/>
              </a:rPr>
              <a:t>top 5 best-selling products</a:t>
            </a:r>
            <a:r>
              <a:rPr lang="en-US" altLang="en-US" sz="1800" dirty="0">
                <a:solidFill>
                  <a:schemeClr val="bg1"/>
                </a:solidFill>
                <a:latin typeface="TT Interphases" panose="020B0604020202020204" charset="0"/>
              </a:rPr>
              <a:t> both by quantity and total revenue, revealing popular and high-value items.</a:t>
            </a:r>
          </a:p>
          <a:p>
            <a:pPr eaLnBrk="0" fontAlgn="base" hangingPunct="0">
              <a:spcBef>
                <a:spcPct val="0"/>
              </a:spcBef>
              <a:spcAft>
                <a:spcPct val="0"/>
              </a:spcAft>
              <a:buFont typeface="+mj-lt"/>
              <a:buAutoNum type="arabicPeriod"/>
            </a:pPr>
            <a:endParaRPr lang="en-US" altLang="en-US" sz="1800" dirty="0">
              <a:solidFill>
                <a:schemeClr val="bg1"/>
              </a:solidFill>
              <a:latin typeface="TT Interphases" panose="020B0604020202020204" charset="0"/>
            </a:endParaRPr>
          </a:p>
          <a:p>
            <a:pPr eaLnBrk="0" fontAlgn="base" hangingPunct="0">
              <a:spcBef>
                <a:spcPct val="0"/>
              </a:spcBef>
              <a:spcAft>
                <a:spcPct val="0"/>
              </a:spcAft>
              <a:buFont typeface="+mj-lt"/>
              <a:buAutoNum type="arabicPeriod"/>
            </a:pPr>
            <a:r>
              <a:rPr lang="en-US" altLang="en-US" sz="1800" dirty="0">
                <a:solidFill>
                  <a:schemeClr val="bg1"/>
                </a:solidFill>
                <a:latin typeface="TT Interphases" panose="020B0604020202020204" charset="0"/>
              </a:rPr>
              <a:t>Pricing strategy insights highlight products priced above the </a:t>
            </a:r>
            <a:r>
              <a:rPr lang="en-US" altLang="en-US" sz="1800" b="1" dirty="0">
                <a:solidFill>
                  <a:schemeClr val="bg1"/>
                </a:solidFill>
                <a:latin typeface="TT Interphases" panose="020B0604020202020204" charset="0"/>
              </a:rPr>
              <a:t>90th percentile</a:t>
            </a:r>
            <a:r>
              <a:rPr lang="en-US" altLang="en-US" sz="1800" dirty="0">
                <a:solidFill>
                  <a:schemeClr val="bg1"/>
                </a:solidFill>
                <a:latin typeface="TT Interphases" panose="020B0604020202020204" charset="0"/>
              </a:rPr>
              <a:t>, useful for evaluating premium items and profit margins.</a:t>
            </a:r>
          </a:p>
          <a:p>
            <a:pPr eaLnBrk="0" fontAlgn="base" hangingPunct="0">
              <a:spcBef>
                <a:spcPct val="0"/>
              </a:spcBef>
              <a:spcAft>
                <a:spcPct val="0"/>
              </a:spcAft>
              <a:buFont typeface="+mj-lt"/>
              <a:buAutoNum type="arabicPeriod"/>
            </a:pPr>
            <a:endParaRPr lang="en-US" altLang="en-US" sz="1800" dirty="0">
              <a:solidFill>
                <a:schemeClr val="bg1"/>
              </a:solidFill>
              <a:latin typeface="TT Interphases" panose="020B0604020202020204" charset="0"/>
            </a:endParaRPr>
          </a:p>
          <a:p>
            <a:pPr eaLnBrk="0" fontAlgn="base" hangingPunct="0">
              <a:spcBef>
                <a:spcPct val="0"/>
              </a:spcBef>
              <a:spcAft>
                <a:spcPct val="0"/>
              </a:spcAft>
              <a:buFont typeface="+mj-lt"/>
              <a:buAutoNum type="arabicPeriod"/>
            </a:pPr>
            <a:r>
              <a:rPr lang="en-US" altLang="en-US" sz="1800" dirty="0">
                <a:solidFill>
                  <a:schemeClr val="bg1"/>
                </a:solidFill>
                <a:latin typeface="TT Interphases" panose="020B0604020202020204" charset="0"/>
              </a:rPr>
              <a:t>Customer analysis ranks the </a:t>
            </a:r>
            <a:r>
              <a:rPr lang="en-US" altLang="en-US" sz="1800" b="1" dirty="0">
                <a:solidFill>
                  <a:schemeClr val="bg1"/>
                </a:solidFill>
                <a:latin typeface="TT Interphases" panose="020B0604020202020204" charset="0"/>
              </a:rPr>
              <a:t>top 10 spenders</a:t>
            </a:r>
            <a:r>
              <a:rPr lang="en-US" altLang="en-US" sz="1800" dirty="0">
                <a:solidFill>
                  <a:schemeClr val="bg1"/>
                </a:solidFill>
                <a:latin typeface="TT Interphases" panose="020B0604020202020204" charset="0"/>
              </a:rPr>
              <a:t>, showing which customers drive the majority of sales—valuable for loyalty or reward programs.</a:t>
            </a:r>
          </a:p>
          <a:p>
            <a:pPr eaLnBrk="0" fontAlgn="base" hangingPunct="0">
              <a:spcBef>
                <a:spcPct val="0"/>
              </a:spcBef>
              <a:spcAft>
                <a:spcPct val="0"/>
              </a:spcAft>
              <a:buFont typeface="+mj-lt"/>
              <a:buAutoNum type="arabicPeriod"/>
            </a:pPr>
            <a:endParaRPr lang="en-US" altLang="en-US" sz="1800" dirty="0">
              <a:solidFill>
                <a:schemeClr val="bg1"/>
              </a:solidFill>
              <a:latin typeface="TT Interphases" panose="020B0604020202020204" charset="0"/>
            </a:endParaRPr>
          </a:p>
          <a:p>
            <a:pPr eaLnBrk="0" fontAlgn="base" hangingPunct="0">
              <a:spcBef>
                <a:spcPct val="0"/>
              </a:spcBef>
              <a:spcAft>
                <a:spcPct val="0"/>
              </a:spcAft>
              <a:buFont typeface="+mj-lt"/>
              <a:buAutoNum type="arabicPeriod"/>
            </a:pPr>
            <a:r>
              <a:rPr lang="en-US" altLang="en-US" sz="1800" dirty="0">
                <a:solidFill>
                  <a:schemeClr val="bg1"/>
                </a:solidFill>
                <a:latin typeface="TT Interphases" panose="020B0604020202020204" charset="0"/>
              </a:rPr>
              <a:t>Monthly trend charts display seasonal sales fluctuations, helping businesses plan inventory and marketing around peak months.</a:t>
            </a:r>
          </a:p>
          <a:p>
            <a:pPr eaLnBrk="0" fontAlgn="base" hangingPunct="0">
              <a:spcBef>
                <a:spcPct val="0"/>
              </a:spcBef>
              <a:spcAft>
                <a:spcPct val="0"/>
              </a:spcAft>
              <a:buFont typeface="+mj-lt"/>
              <a:buAutoNum type="arabicPeriod"/>
            </a:pPr>
            <a:endParaRPr lang="en-US" altLang="en-US" sz="1800" dirty="0">
              <a:solidFill>
                <a:schemeClr val="bg1"/>
              </a:solidFill>
              <a:latin typeface="TT Interphases" panose="020B0604020202020204" charset="0"/>
            </a:endParaRPr>
          </a:p>
          <a:p>
            <a:pPr eaLnBrk="0" fontAlgn="base" hangingPunct="0">
              <a:spcBef>
                <a:spcPct val="0"/>
              </a:spcBef>
              <a:spcAft>
                <a:spcPct val="0"/>
              </a:spcAft>
              <a:buFont typeface="+mj-lt"/>
              <a:buAutoNum type="arabicPeriod"/>
            </a:pPr>
            <a:r>
              <a:rPr lang="en-US" altLang="en-US" sz="1800" dirty="0">
                <a:solidFill>
                  <a:schemeClr val="bg1"/>
                </a:solidFill>
                <a:latin typeface="TT Interphases" panose="020B0604020202020204" charset="0"/>
              </a:rPr>
              <a:t>Geographical insights reveal which </a:t>
            </a:r>
            <a:r>
              <a:rPr lang="en-US" altLang="en-US" sz="1800" b="1" dirty="0">
                <a:solidFill>
                  <a:schemeClr val="bg1"/>
                </a:solidFill>
                <a:latin typeface="TT Interphases" panose="020B0604020202020204" charset="0"/>
              </a:rPr>
              <a:t>country records the highest number of transactions</a:t>
            </a:r>
            <a:r>
              <a:rPr lang="en-US" altLang="en-US" sz="1800" dirty="0">
                <a:solidFill>
                  <a:schemeClr val="bg1"/>
                </a:solidFill>
                <a:latin typeface="TT Interphases" panose="020B0604020202020204" charset="0"/>
              </a:rPr>
              <a:t>, pointing to key markets for expansion.</a:t>
            </a:r>
          </a:p>
          <a:p>
            <a:pPr eaLnBrk="0" fontAlgn="base" hangingPunct="0">
              <a:spcBef>
                <a:spcPct val="0"/>
              </a:spcBef>
              <a:spcAft>
                <a:spcPct val="0"/>
              </a:spcAft>
              <a:buFont typeface="+mj-lt"/>
              <a:buAutoNum type="arabicPeriod"/>
            </a:pPr>
            <a:endParaRPr lang="en-US" altLang="en-US" sz="1800" dirty="0">
              <a:solidFill>
                <a:schemeClr val="bg1"/>
              </a:solidFill>
              <a:latin typeface="TT Interphases" panose="020B0604020202020204" charset="0"/>
            </a:endParaRPr>
          </a:p>
          <a:p>
            <a:pPr eaLnBrk="0" fontAlgn="base" hangingPunct="0">
              <a:spcBef>
                <a:spcPct val="0"/>
              </a:spcBef>
              <a:spcAft>
                <a:spcPct val="0"/>
              </a:spcAft>
              <a:buFont typeface="+mj-lt"/>
              <a:buAutoNum type="arabicPeriod"/>
            </a:pPr>
            <a:r>
              <a:rPr lang="en-US" altLang="en-US" sz="1800" dirty="0">
                <a:solidFill>
                  <a:schemeClr val="bg1"/>
                </a:solidFill>
                <a:latin typeface="TT Interphases" panose="020B0604020202020204" charset="0"/>
              </a:rPr>
              <a:t>Product return rate analysis helps identify items with frequent cancellations or returns, indicating potential quality or logistics issues.</a:t>
            </a:r>
          </a:p>
          <a:p>
            <a:pPr eaLnBrk="0" fontAlgn="base" hangingPunct="0">
              <a:spcBef>
                <a:spcPct val="0"/>
              </a:spcBef>
              <a:spcAft>
                <a:spcPct val="0"/>
              </a:spcAft>
              <a:buFont typeface="+mj-lt"/>
              <a:buAutoNum type="arabicPeriod"/>
            </a:pPr>
            <a:endParaRPr lang="en-US" altLang="en-US" sz="1800" dirty="0">
              <a:solidFill>
                <a:schemeClr val="bg1"/>
              </a:solidFill>
              <a:latin typeface="TT Interphases" panose="020B0604020202020204" charset="0"/>
            </a:endParaRPr>
          </a:p>
          <a:p>
            <a:pPr eaLnBrk="0" fontAlgn="base" hangingPunct="0">
              <a:spcBef>
                <a:spcPct val="0"/>
              </a:spcBef>
              <a:spcAft>
                <a:spcPct val="0"/>
              </a:spcAft>
              <a:buFont typeface="+mj-lt"/>
              <a:buAutoNum type="arabicPeriod"/>
            </a:pPr>
            <a:r>
              <a:rPr lang="en-US" altLang="en-US" sz="1800" dirty="0">
                <a:solidFill>
                  <a:schemeClr val="bg1"/>
                </a:solidFill>
                <a:latin typeface="TT Interphases" panose="020B0604020202020204" charset="0"/>
              </a:rPr>
              <a:t>The interactive dashboard consolidates KPIs such as total sales, top products, and sales by region—offering a real-time view for better decision-making.</a:t>
            </a:r>
          </a:p>
        </p:txBody>
      </p:sp>
      <p:sp>
        <p:nvSpPr>
          <p:cNvPr id="3" name="Title 1">
            <a:extLst>
              <a:ext uri="{FF2B5EF4-FFF2-40B4-BE49-F238E27FC236}">
                <a16:creationId xmlns:a16="http://schemas.microsoft.com/office/drawing/2014/main" id="{1CF7014F-D380-3EA4-0DBA-9B1EFD802560}"/>
              </a:ext>
            </a:extLst>
          </p:cNvPr>
          <p:cNvSpPr txBox="1">
            <a:spLocks/>
          </p:cNvSpPr>
          <p:nvPr/>
        </p:nvSpPr>
        <p:spPr>
          <a:xfrm>
            <a:off x="858171" y="602929"/>
            <a:ext cx="6781800" cy="777618"/>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7100" b="1" u="sng" dirty="0">
                <a:solidFill>
                  <a:schemeClr val="bg1"/>
                </a:solidFill>
                <a:effectLst>
                  <a:outerShdw blurRad="38100" dist="38100" dir="2700000" algn="tl">
                    <a:srgbClr val="000000">
                      <a:alpha val="43137"/>
                    </a:srgbClr>
                  </a:outerShdw>
                </a:effectLst>
                <a:latin typeface="TT Interphases" panose="020B0604020202020204" charset="0"/>
              </a:rPr>
              <a:t>Retail sales project outline</a:t>
            </a:r>
            <a:r>
              <a:rPr lang="en-IN" sz="7100" b="1" dirty="0">
                <a:solidFill>
                  <a:schemeClr val="bg1"/>
                </a:solidFill>
                <a:effectLst>
                  <a:outerShdw blurRad="38100" dist="38100" dir="2700000" algn="tl">
                    <a:srgbClr val="000000">
                      <a:alpha val="43137"/>
                    </a:srgbClr>
                  </a:outerShdw>
                </a:effectLst>
                <a:latin typeface="TT Interphases" panose="020B0604020202020204" charset="0"/>
              </a:rPr>
              <a:t>:</a:t>
            </a:r>
          </a:p>
        </p:txBody>
      </p:sp>
    </p:spTree>
    <p:extLst>
      <p:ext uri="{BB962C8B-B14F-4D97-AF65-F5344CB8AC3E}">
        <p14:creationId xmlns:p14="http://schemas.microsoft.com/office/powerpoint/2010/main" val="1217196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p:cNvGrpSpPr/>
        <p:nvPr/>
      </p:nvGrpSpPr>
      <p:grpSpPr>
        <a:xfrm>
          <a:off x="0" y="0"/>
          <a:ext cx="0" cy="0"/>
          <a:chOff x="0" y="0"/>
          <a:chExt cx="0" cy="0"/>
        </a:xfrm>
      </p:grpSpPr>
      <p:sp>
        <p:nvSpPr>
          <p:cNvPr id="4" name="TextBox 4"/>
          <p:cNvSpPr txBox="1"/>
          <p:nvPr/>
        </p:nvSpPr>
        <p:spPr>
          <a:xfrm>
            <a:off x="666750" y="723900"/>
            <a:ext cx="6886575" cy="2034540"/>
          </a:xfrm>
          <a:prstGeom prst="rect">
            <a:avLst/>
          </a:prstGeom>
        </p:spPr>
        <p:txBody>
          <a:bodyPr lIns="0" tIns="0" rIns="0" bIns="0" rtlCol="0" anchor="t">
            <a:spAutoFit/>
          </a:bodyPr>
          <a:lstStyle/>
          <a:p>
            <a:pPr marL="0" lvl="0" indent="0" algn="l">
              <a:lnSpc>
                <a:spcPts val="7920"/>
              </a:lnSpc>
            </a:pPr>
            <a:r>
              <a:rPr lang="en-US" sz="7200" b="1" dirty="0">
                <a:solidFill>
                  <a:srgbClr val="FFFFFF"/>
                </a:solidFill>
                <a:latin typeface="Georgia Pro Condensed Light"/>
                <a:ea typeface="Georgia Pro Condensed Light"/>
                <a:cs typeface="Georgia Pro Condensed Light"/>
                <a:sym typeface="Georgia Pro Condensed Light"/>
              </a:rPr>
              <a:t>Data Cleaning Techniques</a:t>
            </a:r>
          </a:p>
        </p:txBody>
      </p:sp>
      <p:sp>
        <p:nvSpPr>
          <p:cNvPr id="5" name="AutoShape 5"/>
          <p:cNvSpPr/>
          <p:nvPr/>
        </p:nvSpPr>
        <p:spPr>
          <a:xfrm flipV="1">
            <a:off x="666750" y="9625012"/>
            <a:ext cx="5753100" cy="0"/>
          </a:xfrm>
          <a:prstGeom prst="line">
            <a:avLst/>
          </a:prstGeom>
          <a:ln w="9525" cap="flat">
            <a:solidFill>
              <a:srgbClr val="FFFFFF"/>
            </a:solidFill>
            <a:prstDash val="solid"/>
            <a:headEnd type="none" w="sm" len="sm"/>
            <a:tailEnd type="none" w="sm" len="sm"/>
          </a:ln>
        </p:spPr>
      </p:sp>
      <p:sp>
        <p:nvSpPr>
          <p:cNvPr id="6" name="TextBox 6"/>
          <p:cNvSpPr txBox="1"/>
          <p:nvPr/>
        </p:nvSpPr>
        <p:spPr>
          <a:xfrm>
            <a:off x="666750" y="6501765"/>
            <a:ext cx="6886575" cy="2223135"/>
          </a:xfrm>
          <a:prstGeom prst="rect">
            <a:avLst/>
          </a:prstGeom>
        </p:spPr>
        <p:txBody>
          <a:bodyPr lIns="0" tIns="0" rIns="0" bIns="0" rtlCol="0" anchor="t">
            <a:spAutoFit/>
          </a:bodyPr>
          <a:lstStyle/>
          <a:p>
            <a:pPr marL="0" lvl="0" indent="0" algn="l">
              <a:lnSpc>
                <a:spcPts val="2940"/>
              </a:lnSpc>
            </a:pPr>
            <a:r>
              <a:rPr lang="en-US" sz="2100">
                <a:solidFill>
                  <a:srgbClr val="FFFFFF"/>
                </a:solidFill>
                <a:latin typeface="TT Interphases"/>
                <a:ea typeface="TT Interphases"/>
                <a:cs typeface="TT Interphases"/>
                <a:sym typeface="TT Interphases"/>
              </a:rPr>
              <a:t>Effective data cleaning is crucial for maintaining </a:t>
            </a:r>
            <a:r>
              <a:rPr lang="en-US" sz="2100" b="1">
                <a:solidFill>
                  <a:srgbClr val="FFFFFF"/>
                </a:solidFill>
                <a:latin typeface="TT Interphases Bold"/>
                <a:ea typeface="TT Interphases Bold"/>
                <a:cs typeface="TT Interphases Bold"/>
                <a:sym typeface="TT Interphases Bold"/>
              </a:rPr>
              <a:t>data integrity</a:t>
            </a:r>
            <a:r>
              <a:rPr lang="en-US" sz="2100">
                <a:solidFill>
                  <a:srgbClr val="FFFFFF"/>
                </a:solidFill>
                <a:latin typeface="TT Interphases"/>
                <a:ea typeface="TT Interphases"/>
                <a:cs typeface="TT Interphases"/>
                <a:sym typeface="TT Interphases"/>
              </a:rPr>
              <a:t> in retail analysis. This section discusses identifying and removing duplicate records using Excel features. By ensuring unique transaction identifiers, we can enhance accuracy for subsequent sales and customer analyses.</a:t>
            </a:r>
          </a:p>
        </p:txBody>
      </p:sp>
      <p:pic>
        <p:nvPicPr>
          <p:cNvPr id="8" name="Picture 7">
            <a:extLst>
              <a:ext uri="{FF2B5EF4-FFF2-40B4-BE49-F238E27FC236}">
                <a16:creationId xmlns:a16="http://schemas.microsoft.com/office/drawing/2014/main" id="{BD9C6E6D-F9B7-AF49-0E6B-4F6D3EDFCB72}"/>
              </a:ext>
            </a:extLst>
          </p:cNvPr>
          <p:cNvPicPr>
            <a:picLocks noChangeAspect="1"/>
          </p:cNvPicPr>
          <p:nvPr/>
        </p:nvPicPr>
        <p:blipFill>
          <a:blip r:embed="rId2">
            <a:clrChange>
              <a:clrFrom>
                <a:srgbClr val="FFFFFF"/>
              </a:clrFrom>
              <a:clrTo>
                <a:srgbClr val="FFFFFF">
                  <a:alpha val="0"/>
                </a:srgbClr>
              </a:clrTo>
            </a:clrChange>
            <a:alphaModFix amt="85000"/>
          </a:blip>
          <a:stretch>
            <a:fillRect/>
          </a:stretch>
        </p:blipFill>
        <p:spPr>
          <a:xfrm>
            <a:off x="6705600" y="1521572"/>
            <a:ext cx="11573053" cy="750862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p:cNvGrpSpPr/>
        <p:nvPr/>
      </p:nvGrpSpPr>
      <p:grpSpPr>
        <a:xfrm>
          <a:off x="0" y="0"/>
          <a:ext cx="0" cy="0"/>
          <a:chOff x="0" y="0"/>
          <a:chExt cx="0" cy="0"/>
        </a:xfrm>
      </p:grpSpPr>
      <p:sp>
        <p:nvSpPr>
          <p:cNvPr id="4" name="TextBox 4"/>
          <p:cNvSpPr txBox="1"/>
          <p:nvPr/>
        </p:nvSpPr>
        <p:spPr>
          <a:xfrm>
            <a:off x="666750" y="723900"/>
            <a:ext cx="6886575" cy="2034540"/>
          </a:xfrm>
          <a:prstGeom prst="rect">
            <a:avLst/>
          </a:prstGeom>
        </p:spPr>
        <p:txBody>
          <a:bodyPr lIns="0" tIns="0" rIns="0" bIns="0" rtlCol="0" anchor="t">
            <a:spAutoFit/>
          </a:bodyPr>
          <a:lstStyle/>
          <a:p>
            <a:pPr marL="0" lvl="0" indent="0" algn="l">
              <a:lnSpc>
                <a:spcPts val="7920"/>
              </a:lnSpc>
            </a:pPr>
            <a:r>
              <a:rPr lang="en-US" sz="7200" b="1" dirty="0">
                <a:solidFill>
                  <a:srgbClr val="FFFFFF"/>
                </a:solidFill>
                <a:latin typeface="Georgia Pro Condensed Light"/>
                <a:ea typeface="Georgia Pro Condensed Light"/>
                <a:cs typeface="Georgia Pro Condensed Light"/>
                <a:sym typeface="Georgia Pro Condensed Light"/>
              </a:rPr>
              <a:t>Handling Cancellations</a:t>
            </a:r>
          </a:p>
        </p:txBody>
      </p:sp>
      <p:sp>
        <p:nvSpPr>
          <p:cNvPr id="5" name="AutoShape 5"/>
          <p:cNvSpPr/>
          <p:nvPr/>
        </p:nvSpPr>
        <p:spPr>
          <a:xfrm flipV="1">
            <a:off x="666750" y="9625012"/>
            <a:ext cx="5753100" cy="0"/>
          </a:xfrm>
          <a:prstGeom prst="line">
            <a:avLst/>
          </a:prstGeom>
          <a:ln w="9525" cap="flat">
            <a:solidFill>
              <a:srgbClr val="FFFFFF"/>
            </a:solidFill>
            <a:prstDash val="solid"/>
            <a:headEnd type="none" w="sm" len="sm"/>
            <a:tailEnd type="none" w="sm" len="sm"/>
          </a:ln>
        </p:spPr>
      </p:sp>
      <p:sp>
        <p:nvSpPr>
          <p:cNvPr id="6" name="TextBox 6"/>
          <p:cNvSpPr txBox="1"/>
          <p:nvPr/>
        </p:nvSpPr>
        <p:spPr>
          <a:xfrm>
            <a:off x="10653712" y="6970227"/>
            <a:ext cx="6886575" cy="1851660"/>
          </a:xfrm>
          <a:prstGeom prst="rect">
            <a:avLst/>
          </a:prstGeom>
        </p:spPr>
        <p:txBody>
          <a:bodyPr lIns="0" tIns="0" rIns="0" bIns="0" rtlCol="0" anchor="t">
            <a:spAutoFit/>
          </a:bodyPr>
          <a:lstStyle/>
          <a:p>
            <a:pPr marL="0" lvl="0" indent="0" algn="l">
              <a:lnSpc>
                <a:spcPts val="2940"/>
              </a:lnSpc>
            </a:pPr>
            <a:r>
              <a:rPr lang="en-US" sz="2100" dirty="0">
                <a:solidFill>
                  <a:srgbClr val="FFFFFF"/>
                </a:solidFill>
                <a:latin typeface="TT Interphases"/>
                <a:ea typeface="TT Interphases"/>
                <a:cs typeface="TT Interphases"/>
                <a:sym typeface="TT Interphases"/>
              </a:rPr>
              <a:t>This section delves into the </a:t>
            </a:r>
            <a:r>
              <a:rPr lang="en-US" sz="2100" b="1" dirty="0">
                <a:solidFill>
                  <a:srgbClr val="FFFFFF"/>
                </a:solidFill>
                <a:latin typeface="TT Interphases Bold"/>
                <a:ea typeface="TT Interphases Bold"/>
                <a:cs typeface="TT Interphases Bold"/>
                <a:sym typeface="TT Interphases Bold"/>
              </a:rPr>
              <a:t>importance of tracking cancellations</a:t>
            </a:r>
            <a:r>
              <a:rPr lang="en-US" sz="2100" dirty="0">
                <a:solidFill>
                  <a:srgbClr val="FFFFFF"/>
                </a:solidFill>
                <a:latin typeface="TT Interphases"/>
                <a:ea typeface="TT Interphases"/>
                <a:cs typeface="TT Interphases"/>
                <a:sym typeface="TT Interphases"/>
              </a:rPr>
              <a:t> within retail sales. By flagging canceled transactions and calculating their total value, we gain insights into their impact on overall sales performance and customer behavior, guiding future sales strategies.</a:t>
            </a:r>
          </a:p>
        </p:txBody>
      </p:sp>
      <p:sp>
        <p:nvSpPr>
          <p:cNvPr id="13" name="Rectangle 4">
            <a:extLst>
              <a:ext uri="{FF2B5EF4-FFF2-40B4-BE49-F238E27FC236}">
                <a16:creationId xmlns:a16="http://schemas.microsoft.com/office/drawing/2014/main" id="{9891F076-620B-EC08-D81C-9158B4AEFD3E}"/>
              </a:ext>
            </a:extLst>
          </p:cNvPr>
          <p:cNvSpPr>
            <a:spLocks noChangeArrowheads="1"/>
          </p:cNvSpPr>
          <p:nvPr/>
        </p:nvSpPr>
        <p:spPr bwMode="auto">
          <a:xfrm>
            <a:off x="595159" y="3489446"/>
            <a:ext cx="13501841"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Non-cancelled transactions contribute a strong positive revenue of </a:t>
            </a:r>
            <a:r>
              <a:rPr kumimoji="0" lang="en-US" altLang="en-US" sz="2100" b="1" i="0" u="none" strike="noStrike" cap="none" normalizeH="0" baseline="0" dirty="0">
                <a:ln>
                  <a:noFill/>
                </a:ln>
                <a:solidFill>
                  <a:schemeClr val="bg1"/>
                </a:solidFill>
                <a:effectLst/>
                <a:latin typeface="TT Interphases" panose="020B0604020202020204" charset="0"/>
              </a:rPr>
              <a:t>624,780.98</a:t>
            </a:r>
            <a:r>
              <a:rPr kumimoji="0" lang="en-US" altLang="en-US" sz="2100" b="0" i="0" u="none" strike="noStrike" cap="none" normalizeH="0" baseline="0" dirty="0">
                <a:ln>
                  <a:noFill/>
                </a:ln>
                <a:solidFill>
                  <a:schemeClr val="bg1"/>
                </a:solidFill>
                <a:effectLst/>
                <a:latin typeface="TT Interphases" panose="020B0604020202020204" charset="0"/>
              </a:rPr>
              <a:t>, showing that the majority of orders are successfully completed.</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Cancelled transactions result in a negative value of </a:t>
            </a:r>
            <a:r>
              <a:rPr kumimoji="0" lang="en-US" altLang="en-US" sz="2100" b="1" i="0" u="none" strike="noStrike" cap="none" normalizeH="0" baseline="0" dirty="0">
                <a:ln>
                  <a:noFill/>
                </a:ln>
                <a:solidFill>
                  <a:schemeClr val="bg1"/>
                </a:solidFill>
                <a:effectLst/>
                <a:latin typeface="TT Interphases" panose="020B0604020202020204" charset="0"/>
              </a:rPr>
              <a:t>–214,940.76</a:t>
            </a:r>
            <a:r>
              <a:rPr kumimoji="0" lang="en-US" altLang="en-US" sz="2100" b="0" i="0" u="none" strike="noStrike" cap="none" normalizeH="0" baseline="0" dirty="0">
                <a:ln>
                  <a:noFill/>
                </a:ln>
                <a:solidFill>
                  <a:schemeClr val="bg1"/>
                </a:solidFill>
                <a:effectLst/>
                <a:latin typeface="TT Interphases" panose="020B0604020202020204" charset="0"/>
              </a:rPr>
              <a:t>, reflecting a considerable loss due to cancellations.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difference between completed and cancelled transaction values shows a positive net impact of </a:t>
            </a:r>
            <a:r>
              <a:rPr kumimoji="0" lang="en-US" altLang="en-US" sz="2100" b="1" i="0" u="none" strike="noStrike" cap="none" normalizeH="0" baseline="0" dirty="0">
                <a:ln>
                  <a:noFill/>
                </a:ln>
                <a:solidFill>
                  <a:schemeClr val="bg1"/>
                </a:solidFill>
                <a:effectLst/>
                <a:latin typeface="TT Interphases" panose="020B0604020202020204" charset="0"/>
              </a:rPr>
              <a:t>409,840.22</a:t>
            </a:r>
            <a:r>
              <a:rPr kumimoji="0" lang="en-US" altLang="en-US" sz="2100" b="0" i="0" u="none" strike="noStrike" cap="none" normalizeH="0" baseline="0" dirty="0">
                <a:ln>
                  <a:noFill/>
                </a:ln>
                <a:solidFill>
                  <a:schemeClr val="bg1"/>
                </a:solidFill>
                <a:effectLst/>
                <a:latin typeface="TT Interphases" panose="020B0604020202020204" charset="0"/>
              </a:rPr>
              <a:t> on overall revenue.</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Reducing cancellations could help recover a portion of the </a:t>
            </a:r>
            <a:r>
              <a:rPr kumimoji="0" lang="en-US" altLang="en-US" sz="2100" b="1" i="0" u="none" strike="noStrike" cap="none" normalizeH="0" baseline="0" dirty="0">
                <a:ln>
                  <a:noFill/>
                </a:ln>
                <a:solidFill>
                  <a:schemeClr val="bg1"/>
                </a:solidFill>
                <a:effectLst/>
                <a:latin typeface="TT Interphases" panose="020B0604020202020204" charset="0"/>
              </a:rPr>
              <a:t>214,940.76</a:t>
            </a:r>
            <a:r>
              <a:rPr kumimoji="0" lang="en-US" altLang="en-US" sz="2100" b="0" i="0" u="none" strike="noStrike" cap="none" normalizeH="0" baseline="0" dirty="0">
                <a:ln>
                  <a:noFill/>
                </a:ln>
                <a:solidFill>
                  <a:schemeClr val="bg1"/>
                </a:solidFill>
                <a:effectLst/>
                <a:latin typeface="TT Interphases" panose="020B0604020202020204" charset="0"/>
              </a:rPr>
              <a:t> loss and further improve total revenue performance.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p:cNvGrpSpPr/>
        <p:nvPr/>
      </p:nvGrpSpPr>
      <p:grpSpPr>
        <a:xfrm>
          <a:off x="0" y="0"/>
          <a:ext cx="0" cy="0"/>
          <a:chOff x="0" y="0"/>
          <a:chExt cx="0" cy="0"/>
        </a:xfrm>
      </p:grpSpPr>
      <p:sp>
        <p:nvSpPr>
          <p:cNvPr id="4" name="TextBox 4"/>
          <p:cNvSpPr txBox="1"/>
          <p:nvPr/>
        </p:nvSpPr>
        <p:spPr>
          <a:xfrm>
            <a:off x="666750" y="723900"/>
            <a:ext cx="11201400" cy="1034415"/>
          </a:xfrm>
          <a:prstGeom prst="rect">
            <a:avLst/>
          </a:prstGeom>
        </p:spPr>
        <p:txBody>
          <a:bodyPr lIns="0" tIns="0" rIns="0" bIns="0" rtlCol="0" anchor="t">
            <a:spAutoFit/>
          </a:bodyPr>
          <a:lstStyle/>
          <a:p>
            <a:pPr marL="0" lvl="0" indent="0" algn="l">
              <a:lnSpc>
                <a:spcPts val="7920"/>
              </a:lnSpc>
              <a:spcBef>
                <a:spcPct val="0"/>
              </a:spcBef>
            </a:pPr>
            <a:r>
              <a:rPr lang="en-US" sz="7200" b="1" u="none" strike="noStrike" dirty="0">
                <a:solidFill>
                  <a:srgbClr val="FFFFFF"/>
                </a:solidFill>
                <a:latin typeface="Georgia Pro Condensed Light"/>
                <a:ea typeface="Georgia Pro Condensed Light"/>
                <a:cs typeface="Georgia Pro Condensed Light"/>
                <a:sym typeface="Georgia Pro Condensed Light"/>
              </a:rPr>
              <a:t>Sales Performance Analysis</a:t>
            </a:r>
          </a:p>
        </p:txBody>
      </p:sp>
      <p:pic>
        <p:nvPicPr>
          <p:cNvPr id="8" name="Picture 7">
            <a:extLst>
              <a:ext uri="{FF2B5EF4-FFF2-40B4-BE49-F238E27FC236}">
                <a16:creationId xmlns:a16="http://schemas.microsoft.com/office/drawing/2014/main" id="{FF079F5F-6EF5-684F-6D88-37D09DFAE9D2}"/>
              </a:ext>
            </a:extLst>
          </p:cNvPr>
          <p:cNvPicPr>
            <a:picLocks noChangeAspect="1"/>
          </p:cNvPicPr>
          <p:nvPr/>
        </p:nvPicPr>
        <p:blipFill>
          <a:blip r:embed="rId2"/>
          <a:stretch>
            <a:fillRect/>
          </a:stretch>
        </p:blipFill>
        <p:spPr>
          <a:xfrm>
            <a:off x="7844211" y="4762500"/>
            <a:ext cx="10443789" cy="5524500"/>
          </a:xfrm>
          <a:prstGeom prst="rect">
            <a:avLst/>
          </a:prstGeom>
        </p:spPr>
      </p:pic>
      <p:pic>
        <p:nvPicPr>
          <p:cNvPr id="10" name="Picture 9">
            <a:extLst>
              <a:ext uri="{FF2B5EF4-FFF2-40B4-BE49-F238E27FC236}">
                <a16:creationId xmlns:a16="http://schemas.microsoft.com/office/drawing/2014/main" id="{1A9EFB57-FC82-2FBC-6C0F-3B19A13A5D02}"/>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9525000" y="171214"/>
            <a:ext cx="8963605" cy="4762500"/>
          </a:xfrm>
          <a:prstGeom prst="rect">
            <a:avLst/>
          </a:prstGeom>
        </p:spPr>
      </p:pic>
      <p:sp>
        <p:nvSpPr>
          <p:cNvPr id="11" name="Rectangle 1">
            <a:extLst>
              <a:ext uri="{FF2B5EF4-FFF2-40B4-BE49-F238E27FC236}">
                <a16:creationId xmlns:a16="http://schemas.microsoft.com/office/drawing/2014/main" id="{EFCBB311-B32F-CE5F-831B-BC5E954707DF}"/>
              </a:ext>
            </a:extLst>
          </p:cNvPr>
          <p:cNvSpPr>
            <a:spLocks noChangeArrowheads="1"/>
          </p:cNvSpPr>
          <p:nvPr/>
        </p:nvSpPr>
        <p:spPr bwMode="auto">
          <a:xfrm>
            <a:off x="0" y="2758157"/>
            <a:ext cx="7467600" cy="5586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1" i="0" u="none" strike="noStrike" cap="none" normalizeH="0" baseline="0" dirty="0">
                <a:ln>
                  <a:noFill/>
                </a:ln>
                <a:solidFill>
                  <a:schemeClr val="bg1"/>
                </a:solidFill>
                <a:effectLst/>
                <a:latin typeface="TT Interphases" panose="020B0604020202020204" charset="0"/>
              </a:rPr>
              <a:t>Popcorn Holder</a:t>
            </a:r>
            <a:r>
              <a:rPr kumimoji="0" lang="en-US" altLang="en-US" sz="2100" b="0" i="0" u="none" strike="noStrike" cap="none" normalizeH="0" baseline="0" dirty="0">
                <a:ln>
                  <a:noFill/>
                </a:ln>
                <a:solidFill>
                  <a:schemeClr val="bg1"/>
                </a:solidFill>
                <a:effectLst/>
                <a:latin typeface="TT Interphases" panose="020B0604020202020204" charset="0"/>
              </a:rPr>
              <a:t> products collectively show strong activity, with multiple variants contributing to the total quantity and revenue under their product code.</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1" i="0" u="none" strike="noStrike" cap="none" normalizeH="0" baseline="0" dirty="0">
                <a:ln>
                  <a:noFill/>
                </a:ln>
                <a:solidFill>
                  <a:schemeClr val="bg1"/>
                </a:solidFill>
                <a:effectLst/>
                <a:latin typeface="TT Interphases" panose="020B0604020202020204" charset="0"/>
              </a:rPr>
              <a:t>World War 2 Gliders </a:t>
            </a:r>
            <a:r>
              <a:rPr kumimoji="0" lang="en-US" altLang="en-US" sz="2100" b="1" i="0" u="none" strike="noStrike" cap="none" normalizeH="0" baseline="0" dirty="0" err="1">
                <a:ln>
                  <a:noFill/>
                </a:ln>
                <a:solidFill>
                  <a:schemeClr val="bg1"/>
                </a:solidFill>
                <a:effectLst/>
                <a:latin typeface="TT Interphases" panose="020B0604020202020204" charset="0"/>
              </a:rPr>
              <a:t>Asstd</a:t>
            </a:r>
            <a:r>
              <a:rPr kumimoji="0" lang="en-US" altLang="en-US" sz="2100" b="1" i="0" u="none" strike="noStrike" cap="none" normalizeH="0" baseline="0" dirty="0">
                <a:ln>
                  <a:noFill/>
                </a:ln>
                <a:solidFill>
                  <a:schemeClr val="bg1"/>
                </a:solidFill>
                <a:effectLst/>
                <a:latin typeface="TT Interphases" panose="020B0604020202020204" charset="0"/>
              </a:rPr>
              <a:t> Designs</a:t>
            </a:r>
            <a:r>
              <a:rPr kumimoji="0" lang="en-US" altLang="en-US" sz="2100" b="0" i="0" u="none" strike="noStrike" cap="none" normalizeH="0" baseline="0" dirty="0">
                <a:ln>
                  <a:noFill/>
                </a:ln>
                <a:solidFill>
                  <a:schemeClr val="bg1"/>
                </a:solidFill>
                <a:effectLst/>
                <a:latin typeface="TT Interphases" panose="020B0604020202020204" charset="0"/>
              </a:rPr>
              <a:t> stands out as a single-item category that still generates notable overall movement.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1" i="0" u="none" strike="noStrike" cap="none" normalizeH="0" baseline="0" dirty="0">
                <a:ln>
                  <a:noFill/>
                </a:ln>
                <a:solidFill>
                  <a:schemeClr val="bg1"/>
                </a:solidFill>
                <a:effectLst/>
                <a:latin typeface="TT Interphases" panose="020B0604020202020204" charset="0"/>
              </a:rPr>
              <a:t>Cream Heart Card Holder</a:t>
            </a:r>
            <a:r>
              <a:rPr kumimoji="0" lang="en-US" altLang="en-US" sz="2100" b="0" i="0" u="none" strike="noStrike" cap="none" normalizeH="0" baseline="0" dirty="0">
                <a:ln>
                  <a:noFill/>
                </a:ln>
                <a:solidFill>
                  <a:schemeClr val="bg1"/>
                </a:solidFill>
                <a:effectLst/>
                <a:latin typeface="TT Interphases" panose="020B0604020202020204" charset="0"/>
              </a:rPr>
              <a:t> appears as a focused product line with consistent performance under its corresponding product code.</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1" i="0" u="none" strike="noStrike" cap="none" normalizeH="0" baseline="0" dirty="0">
                <a:ln>
                  <a:noFill/>
                </a:ln>
                <a:solidFill>
                  <a:schemeClr val="bg1"/>
                </a:solidFill>
                <a:effectLst/>
                <a:latin typeface="TT Interphases" panose="020B0604020202020204" charset="0"/>
              </a:rPr>
              <a:t>Paper Chain Kit 50's Christmas</a:t>
            </a:r>
            <a:r>
              <a:rPr kumimoji="0" lang="en-US" altLang="en-US" sz="2100" b="0" i="0" u="none" strike="noStrike" cap="none" normalizeH="0" baseline="0" dirty="0">
                <a:ln>
                  <a:noFill/>
                </a:ln>
                <a:solidFill>
                  <a:schemeClr val="bg1"/>
                </a:solidFill>
                <a:effectLst/>
                <a:latin typeface="TT Interphases" panose="020B0604020202020204" charset="0"/>
              </a:rPr>
              <a:t> shows significant engagement, indicating seasonal or themed demand within its category.</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1" i="0" u="none" strike="noStrike" cap="none" normalizeH="0" baseline="0" dirty="0">
                <a:ln>
                  <a:noFill/>
                </a:ln>
                <a:solidFill>
                  <a:schemeClr val="bg1"/>
                </a:solidFill>
                <a:effectLst/>
                <a:latin typeface="TT Interphases" panose="020B0604020202020204" charset="0"/>
              </a:rPr>
              <a:t>Black Heart Card Holder</a:t>
            </a:r>
            <a:r>
              <a:rPr kumimoji="0" lang="en-US" altLang="en-US" sz="2100" b="0" i="0" u="none" strike="noStrike" cap="none" normalizeH="0" baseline="0" dirty="0">
                <a:ln>
                  <a:noFill/>
                </a:ln>
                <a:solidFill>
                  <a:schemeClr val="bg1"/>
                </a:solidFill>
                <a:effectLst/>
                <a:latin typeface="TT Interphases" panose="020B0604020202020204" charset="0"/>
              </a:rPr>
              <a:t> demonstrates solid sales contribution despite being a single-item grouping.</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Overall, the listed product codes highlight a mix of multi-item and single-item categories, each playing an important role in total quantity and transaction value.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p:cNvGrpSpPr/>
        <p:nvPr/>
      </p:nvGrpSpPr>
      <p:grpSpPr>
        <a:xfrm>
          <a:off x="0" y="0"/>
          <a:ext cx="0" cy="0"/>
          <a:chOff x="0" y="0"/>
          <a:chExt cx="0" cy="0"/>
        </a:xfrm>
      </p:grpSpPr>
      <p:sp>
        <p:nvSpPr>
          <p:cNvPr id="4" name="TextBox 4"/>
          <p:cNvSpPr txBox="1"/>
          <p:nvPr/>
        </p:nvSpPr>
        <p:spPr>
          <a:xfrm>
            <a:off x="666750" y="723900"/>
            <a:ext cx="6886575" cy="2034540"/>
          </a:xfrm>
          <a:prstGeom prst="rect">
            <a:avLst/>
          </a:prstGeom>
        </p:spPr>
        <p:txBody>
          <a:bodyPr lIns="0" tIns="0" rIns="0" bIns="0" rtlCol="0" anchor="t">
            <a:spAutoFit/>
          </a:bodyPr>
          <a:lstStyle/>
          <a:p>
            <a:pPr marL="0" lvl="0" indent="0" algn="l">
              <a:lnSpc>
                <a:spcPts val="7920"/>
              </a:lnSpc>
            </a:pPr>
            <a:r>
              <a:rPr lang="en-US" sz="7200" b="1" dirty="0">
                <a:solidFill>
                  <a:srgbClr val="FFFFFF"/>
                </a:solidFill>
                <a:latin typeface="Georgia Pro Condensed Light"/>
                <a:ea typeface="Georgia Pro Condensed Light"/>
                <a:cs typeface="Georgia Pro Condensed Light"/>
                <a:sym typeface="Georgia Pro Condensed Light"/>
              </a:rPr>
              <a:t>Pricing Strategy Analysis</a:t>
            </a:r>
          </a:p>
        </p:txBody>
      </p:sp>
      <p:sp>
        <p:nvSpPr>
          <p:cNvPr id="5" name="AutoShape 5"/>
          <p:cNvSpPr/>
          <p:nvPr/>
        </p:nvSpPr>
        <p:spPr>
          <a:xfrm flipV="1">
            <a:off x="666750" y="9625012"/>
            <a:ext cx="5753100" cy="0"/>
          </a:xfrm>
          <a:prstGeom prst="line">
            <a:avLst/>
          </a:prstGeom>
          <a:ln w="9525" cap="flat">
            <a:solidFill>
              <a:srgbClr val="FFFFFF"/>
            </a:solidFill>
            <a:prstDash val="solid"/>
            <a:headEnd type="none" w="sm" len="sm"/>
            <a:tailEnd type="none" w="sm" len="sm"/>
          </a:ln>
        </p:spPr>
      </p:sp>
      <p:sp>
        <p:nvSpPr>
          <p:cNvPr id="6" name="TextBox 6"/>
          <p:cNvSpPr txBox="1"/>
          <p:nvPr/>
        </p:nvSpPr>
        <p:spPr>
          <a:xfrm>
            <a:off x="666749" y="6838998"/>
            <a:ext cx="6886575" cy="2223135"/>
          </a:xfrm>
          <a:prstGeom prst="rect">
            <a:avLst/>
          </a:prstGeom>
        </p:spPr>
        <p:txBody>
          <a:bodyPr lIns="0" tIns="0" rIns="0" bIns="0" rtlCol="0" anchor="t">
            <a:spAutoFit/>
          </a:bodyPr>
          <a:lstStyle/>
          <a:p>
            <a:pPr marL="0" lvl="0" indent="0" algn="l">
              <a:lnSpc>
                <a:spcPts val="2940"/>
              </a:lnSpc>
            </a:pPr>
            <a:r>
              <a:rPr lang="en-US" sz="2100" dirty="0">
                <a:solidFill>
                  <a:srgbClr val="FFFFFF"/>
                </a:solidFill>
                <a:latin typeface="TT Interphases"/>
                <a:ea typeface="TT Interphases"/>
                <a:cs typeface="TT Interphases"/>
                <a:sym typeface="TT Interphases"/>
              </a:rPr>
              <a:t>This section delves into </a:t>
            </a:r>
            <a:r>
              <a:rPr lang="en-US" sz="2100" b="1" dirty="0">
                <a:solidFill>
                  <a:srgbClr val="FFFFFF"/>
                </a:solidFill>
                <a:latin typeface="TT Interphases Bold"/>
                <a:ea typeface="TT Interphases Bold"/>
                <a:cs typeface="TT Interphases Bold"/>
                <a:sym typeface="TT Interphases Bold"/>
              </a:rPr>
              <a:t>average pricing</a:t>
            </a:r>
            <a:r>
              <a:rPr lang="en-US" sz="2100" dirty="0">
                <a:solidFill>
                  <a:srgbClr val="FFFFFF"/>
                </a:solidFill>
                <a:latin typeface="TT Interphases"/>
                <a:ea typeface="TT Interphases"/>
                <a:cs typeface="TT Interphases"/>
                <a:sym typeface="TT Interphases"/>
              </a:rPr>
              <a:t> strategies and identifies high-value products within the retail analysis. By calculating average unit prices and flagging premium items, businesses can refine their marketing approaches and pricing strategies to optimize revenue and customer engagement.</a:t>
            </a:r>
          </a:p>
        </p:txBody>
      </p:sp>
      <p:pic>
        <p:nvPicPr>
          <p:cNvPr id="10" name="Picture 9" descr="A table with numbers and a red mark">
            <a:extLst>
              <a:ext uri="{FF2B5EF4-FFF2-40B4-BE49-F238E27FC236}">
                <a16:creationId xmlns:a16="http://schemas.microsoft.com/office/drawing/2014/main" id="{B950DA5E-B446-3563-E9A5-05B0D260E6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90746" y="129687"/>
            <a:ext cx="3430504" cy="10027625"/>
          </a:xfrm>
          <a:prstGeom prst="rect">
            <a:avLst/>
          </a:prstGeom>
        </p:spPr>
      </p:pic>
      <p:sp>
        <p:nvSpPr>
          <p:cNvPr id="11" name="Rectangle 1">
            <a:extLst>
              <a:ext uri="{FF2B5EF4-FFF2-40B4-BE49-F238E27FC236}">
                <a16:creationId xmlns:a16="http://schemas.microsoft.com/office/drawing/2014/main" id="{244367A6-B931-17E2-BED1-985EE48A80F6}"/>
              </a:ext>
            </a:extLst>
          </p:cNvPr>
          <p:cNvSpPr>
            <a:spLocks noChangeArrowheads="1"/>
          </p:cNvSpPr>
          <p:nvPr/>
        </p:nvSpPr>
        <p:spPr bwMode="auto">
          <a:xfrm>
            <a:off x="304800" y="2964422"/>
            <a:ext cx="11734800"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a:t>
            </a:r>
            <a:r>
              <a:rPr kumimoji="0" lang="en-US" altLang="en-US" sz="2100" b="1" i="0" u="none" strike="noStrike" cap="none" normalizeH="0" baseline="0" dirty="0">
                <a:ln>
                  <a:noFill/>
                </a:ln>
                <a:solidFill>
                  <a:schemeClr val="bg1"/>
                </a:solidFill>
                <a:effectLst/>
                <a:latin typeface="TT Interphases" panose="020B0604020202020204" charset="0"/>
              </a:rPr>
              <a:t>avg. price</a:t>
            </a:r>
            <a:r>
              <a:rPr kumimoji="0" lang="en-US" altLang="en-US" sz="2100" b="0" i="0" u="none" strike="noStrike" cap="none" normalizeH="0" baseline="0" dirty="0">
                <a:ln>
                  <a:noFill/>
                </a:ln>
                <a:solidFill>
                  <a:schemeClr val="bg1"/>
                </a:solidFill>
                <a:effectLst/>
                <a:latin typeface="TT Interphases" panose="020B0604020202020204" charset="0"/>
              </a:rPr>
              <a:t> column shows variation from very low values like </a:t>
            </a:r>
            <a:r>
              <a:rPr kumimoji="0" lang="en-US" altLang="en-US" sz="2100" b="1" i="0" u="none" strike="noStrike" cap="none" normalizeH="0" baseline="0" dirty="0">
                <a:ln>
                  <a:noFill/>
                </a:ln>
                <a:solidFill>
                  <a:schemeClr val="bg1"/>
                </a:solidFill>
                <a:effectLst/>
                <a:latin typeface="TT Interphases" panose="020B0604020202020204" charset="0"/>
              </a:rPr>
              <a:t>1.52</a:t>
            </a:r>
            <a:r>
              <a:rPr kumimoji="0" lang="en-US" altLang="en-US" sz="2100" b="0" i="0" u="none" strike="noStrike" cap="none" normalizeH="0" baseline="0" dirty="0">
                <a:ln>
                  <a:noFill/>
                </a:ln>
                <a:solidFill>
                  <a:schemeClr val="bg1"/>
                </a:solidFill>
                <a:effectLst/>
                <a:latin typeface="TT Interphases" panose="020B0604020202020204" charset="0"/>
              </a:rPr>
              <a:t> to higher values such as </a:t>
            </a:r>
            <a:r>
              <a:rPr kumimoji="0" lang="en-US" altLang="en-US" sz="2100" b="1" i="0" u="none" strike="noStrike" cap="none" normalizeH="0" baseline="0" dirty="0">
                <a:ln>
                  <a:noFill/>
                </a:ln>
                <a:solidFill>
                  <a:schemeClr val="bg1"/>
                </a:solidFill>
                <a:effectLst/>
                <a:latin typeface="TT Interphases" panose="020B0604020202020204" charset="0"/>
              </a:rPr>
              <a:t>11.03</a:t>
            </a:r>
            <a:r>
              <a:rPr kumimoji="0" lang="en-US" altLang="en-US" sz="2100" b="0" i="0" u="none" strike="noStrike" cap="none" normalizeH="0" baseline="0" dirty="0">
                <a:ln>
                  <a:noFill/>
                </a:ln>
                <a:solidFill>
                  <a:schemeClr val="bg1"/>
                </a:solidFill>
                <a:effectLst/>
                <a:latin typeface="TT Interphases" panose="020B0604020202020204" charset="0"/>
              </a:rPr>
              <a:t>, indicating wide pricing differences among items.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Items with noticeably high average prices—such as </a:t>
            </a:r>
            <a:r>
              <a:rPr kumimoji="0" lang="en-US" altLang="en-US" sz="2100" b="1" i="0" u="none" strike="noStrike" cap="none" normalizeH="0" baseline="0" dirty="0">
                <a:ln>
                  <a:noFill/>
                </a:ln>
                <a:solidFill>
                  <a:schemeClr val="bg1"/>
                </a:solidFill>
                <a:effectLst/>
                <a:latin typeface="TT Interphases" panose="020B0604020202020204" charset="0"/>
              </a:rPr>
              <a:t>11.0258</a:t>
            </a:r>
            <a:r>
              <a:rPr kumimoji="0" lang="en-US" altLang="en-US" sz="2100" b="0" i="0" u="none" strike="noStrike" cap="none" normalizeH="0" baseline="0" dirty="0">
                <a:ln>
                  <a:noFill/>
                </a:ln>
                <a:solidFill>
                  <a:schemeClr val="bg1"/>
                </a:solidFill>
                <a:effectLst/>
                <a:latin typeface="TT Interphases" panose="020B0604020202020204" charset="0"/>
              </a:rPr>
              <a:t>, </a:t>
            </a:r>
            <a:r>
              <a:rPr kumimoji="0" lang="en-US" altLang="en-US" sz="2100" b="1" i="0" u="none" strike="noStrike" cap="none" normalizeH="0" baseline="0" dirty="0">
                <a:ln>
                  <a:noFill/>
                </a:ln>
                <a:solidFill>
                  <a:schemeClr val="bg1"/>
                </a:solidFill>
                <a:effectLst/>
                <a:latin typeface="TT Interphases" panose="020B0604020202020204" charset="0"/>
              </a:rPr>
              <a:t>9.2773</a:t>
            </a:r>
            <a:r>
              <a:rPr kumimoji="0" lang="en-US" altLang="en-US" sz="2100" b="0" i="0" u="none" strike="noStrike" cap="none" normalizeH="0" baseline="0" dirty="0">
                <a:ln>
                  <a:noFill/>
                </a:ln>
                <a:solidFill>
                  <a:schemeClr val="bg1"/>
                </a:solidFill>
                <a:effectLst/>
                <a:latin typeface="TT Interphases" panose="020B0604020202020204" charset="0"/>
              </a:rPr>
              <a:t>, and </a:t>
            </a:r>
            <a:r>
              <a:rPr kumimoji="0" lang="en-US" altLang="en-US" sz="2100" b="1" i="0" u="none" strike="noStrike" cap="none" normalizeH="0" baseline="0" dirty="0">
                <a:ln>
                  <a:noFill/>
                </a:ln>
                <a:solidFill>
                  <a:schemeClr val="bg1"/>
                </a:solidFill>
                <a:effectLst/>
                <a:latin typeface="TT Interphases" panose="020B0604020202020204" charset="0"/>
              </a:rPr>
              <a:t>8.6042</a:t>
            </a:r>
            <a:r>
              <a:rPr kumimoji="0" lang="en-US" altLang="en-US" sz="2100" b="0" i="0" u="none" strike="noStrike" cap="none" normalizeH="0" baseline="0" dirty="0">
                <a:ln>
                  <a:noFill/>
                </a:ln>
                <a:solidFill>
                  <a:schemeClr val="bg1"/>
                </a:solidFill>
                <a:effectLst/>
                <a:latin typeface="TT Interphases" panose="020B0604020202020204" charset="0"/>
              </a:rPr>
              <a:t>—stand out compared to the majority of mid-range values.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a:t>
            </a:r>
            <a:r>
              <a:rPr kumimoji="0" lang="en-US" altLang="en-US" sz="2100" b="1" i="0" u="none" strike="noStrike" cap="none" normalizeH="0" baseline="0" dirty="0">
                <a:ln>
                  <a:noFill/>
                </a:ln>
                <a:solidFill>
                  <a:schemeClr val="bg1"/>
                </a:solidFill>
                <a:effectLst/>
                <a:latin typeface="TT Interphases" panose="020B0604020202020204" charset="0"/>
              </a:rPr>
              <a:t>Percentile</a:t>
            </a:r>
            <a:r>
              <a:rPr kumimoji="0" lang="en-US" altLang="en-US" sz="2100" b="0" i="0" u="none" strike="noStrike" cap="none" normalizeH="0" baseline="0" dirty="0">
                <a:ln>
                  <a:noFill/>
                </a:ln>
                <a:solidFill>
                  <a:schemeClr val="bg1"/>
                </a:solidFill>
                <a:effectLst/>
                <a:latin typeface="TT Interphases" panose="020B0604020202020204" charset="0"/>
              </a:rPr>
              <a:t> column remains clustered around </a:t>
            </a:r>
            <a:r>
              <a:rPr kumimoji="0" lang="en-US" altLang="en-US" sz="2100" b="1" i="0" u="none" strike="noStrike" cap="none" normalizeH="0" baseline="0" dirty="0">
                <a:ln>
                  <a:noFill/>
                </a:ln>
                <a:solidFill>
                  <a:schemeClr val="bg1"/>
                </a:solidFill>
                <a:effectLst/>
                <a:latin typeface="TT Interphases" panose="020B0604020202020204" charset="0"/>
              </a:rPr>
              <a:t>8.5</a:t>
            </a:r>
            <a:r>
              <a:rPr kumimoji="0" lang="en-US" altLang="en-US" sz="2100" b="0" i="0" u="none" strike="noStrike" cap="none" normalizeH="0" baseline="0" dirty="0">
                <a:ln>
                  <a:noFill/>
                </a:ln>
                <a:solidFill>
                  <a:schemeClr val="bg1"/>
                </a:solidFill>
                <a:effectLst/>
                <a:latin typeface="TT Interphases" panose="020B0604020202020204" charset="0"/>
              </a:rPr>
              <a:t>, showing that the price distribution is tightly concentrated except for a few high-value items.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items highlighted in red (e.g., </a:t>
            </a:r>
            <a:r>
              <a:rPr kumimoji="0" lang="en-US" altLang="en-US" sz="2100" b="1" i="0" u="none" strike="noStrike" cap="none" normalizeH="0" baseline="0" dirty="0">
                <a:ln>
                  <a:noFill/>
                </a:ln>
                <a:solidFill>
                  <a:schemeClr val="bg1"/>
                </a:solidFill>
                <a:effectLst/>
                <a:latin typeface="TT Interphases" panose="020B0604020202020204" charset="0"/>
              </a:rPr>
              <a:t>11.0258</a:t>
            </a:r>
            <a:r>
              <a:rPr kumimoji="0" lang="en-US" altLang="en-US" sz="2100" b="0" i="0" u="none" strike="noStrike" cap="none" normalizeH="0" baseline="0" dirty="0">
                <a:ln>
                  <a:noFill/>
                </a:ln>
                <a:solidFill>
                  <a:schemeClr val="bg1"/>
                </a:solidFill>
                <a:effectLst/>
                <a:latin typeface="TT Interphases" panose="020B0604020202020204" charset="0"/>
              </a:rPr>
              <a:t>, </a:t>
            </a:r>
            <a:r>
              <a:rPr kumimoji="0" lang="en-US" altLang="en-US" sz="2100" b="1" i="0" u="none" strike="noStrike" cap="none" normalizeH="0" baseline="0" dirty="0">
                <a:ln>
                  <a:noFill/>
                </a:ln>
                <a:solidFill>
                  <a:schemeClr val="bg1"/>
                </a:solidFill>
                <a:effectLst/>
                <a:latin typeface="TT Interphases" panose="020B0604020202020204" charset="0"/>
              </a:rPr>
              <a:t>8.6042</a:t>
            </a:r>
            <a:r>
              <a:rPr kumimoji="0" lang="en-US" altLang="en-US" sz="2100" b="0" i="0" u="none" strike="noStrike" cap="none" normalizeH="0" baseline="0" dirty="0">
                <a:ln>
                  <a:noFill/>
                </a:ln>
                <a:solidFill>
                  <a:schemeClr val="bg1"/>
                </a:solidFill>
                <a:effectLst/>
                <a:latin typeface="TT Interphases" panose="020B0604020202020204" charset="0"/>
              </a:rPr>
              <a:t>, </a:t>
            </a:r>
            <a:r>
              <a:rPr kumimoji="0" lang="en-US" altLang="en-US" sz="2100" b="1" i="0" u="none" strike="noStrike" cap="none" normalizeH="0" baseline="0" dirty="0">
                <a:ln>
                  <a:noFill/>
                </a:ln>
                <a:solidFill>
                  <a:schemeClr val="bg1"/>
                </a:solidFill>
                <a:effectLst/>
                <a:latin typeface="TT Interphases" panose="020B0604020202020204" charset="0"/>
              </a:rPr>
              <a:t>9.2773</a:t>
            </a:r>
            <a:r>
              <a:rPr kumimoji="0" lang="en-US" altLang="en-US" sz="2100" b="0" i="0" u="none" strike="noStrike" cap="none" normalizeH="0" baseline="0" dirty="0">
                <a:ln>
                  <a:noFill/>
                </a:ln>
                <a:solidFill>
                  <a:schemeClr val="bg1"/>
                </a:solidFill>
                <a:effectLst/>
                <a:latin typeface="TT Interphases" panose="020B0604020202020204" charset="0"/>
              </a:rPr>
              <a:t>) appear to be those exceeding the </a:t>
            </a:r>
            <a:r>
              <a:rPr kumimoji="0" lang="en-US" altLang="en-US" sz="2100" b="1" i="0" u="none" strike="noStrike" cap="none" normalizeH="0" baseline="0" dirty="0">
                <a:ln>
                  <a:noFill/>
                </a:ln>
                <a:solidFill>
                  <a:schemeClr val="bg1"/>
                </a:solidFill>
                <a:effectLst/>
                <a:latin typeface="TT Interphases" panose="020B0604020202020204" charset="0"/>
              </a:rPr>
              <a:t>90th percentile threshold</a:t>
            </a:r>
            <a:r>
              <a:rPr kumimoji="0" lang="en-US" altLang="en-US" sz="2100" b="0" i="0" u="none" strike="noStrike" cap="none" normalizeH="0" baseline="0" dirty="0">
                <a:ln>
                  <a:noFill/>
                </a:ln>
                <a:solidFill>
                  <a:schemeClr val="bg1"/>
                </a:solidFill>
                <a:effectLst/>
                <a:latin typeface="TT Interphases" panose="020B0604020202020204" charset="0"/>
              </a:rPr>
              <a:t>, marking them as premium-priced.</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Overall, the dataset reflects a mostly consistent pricing structure with a few significantly higher-priced items influencing percentile calculations.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p:cNvGrpSpPr/>
        <p:nvPr/>
      </p:nvGrpSpPr>
      <p:grpSpPr>
        <a:xfrm>
          <a:off x="0" y="0"/>
          <a:ext cx="0" cy="0"/>
          <a:chOff x="0" y="0"/>
          <a:chExt cx="0" cy="0"/>
        </a:xfrm>
      </p:grpSpPr>
      <p:sp>
        <p:nvSpPr>
          <p:cNvPr id="4" name="TextBox 4"/>
          <p:cNvSpPr txBox="1"/>
          <p:nvPr/>
        </p:nvSpPr>
        <p:spPr>
          <a:xfrm>
            <a:off x="671666" y="571500"/>
            <a:ext cx="6886575" cy="2034540"/>
          </a:xfrm>
          <a:prstGeom prst="rect">
            <a:avLst/>
          </a:prstGeom>
        </p:spPr>
        <p:txBody>
          <a:bodyPr lIns="0" tIns="0" rIns="0" bIns="0" rtlCol="0" anchor="t">
            <a:spAutoFit/>
          </a:bodyPr>
          <a:lstStyle/>
          <a:p>
            <a:pPr marL="0" lvl="0" indent="0" algn="l">
              <a:lnSpc>
                <a:spcPts val="7920"/>
              </a:lnSpc>
            </a:pPr>
            <a:r>
              <a:rPr lang="en-US" sz="7200" b="1" dirty="0">
                <a:solidFill>
                  <a:srgbClr val="FFFFFF"/>
                </a:solidFill>
                <a:latin typeface="Georgia Pro Condensed Light"/>
                <a:ea typeface="Georgia Pro Condensed Light"/>
                <a:cs typeface="Georgia Pro Condensed Light"/>
                <a:sym typeface="Georgia Pro Condensed Light"/>
              </a:rPr>
              <a:t>Customer Ranking Analysis</a:t>
            </a:r>
          </a:p>
        </p:txBody>
      </p:sp>
      <p:sp>
        <p:nvSpPr>
          <p:cNvPr id="5" name="AutoShape 5"/>
          <p:cNvSpPr/>
          <p:nvPr/>
        </p:nvSpPr>
        <p:spPr>
          <a:xfrm flipV="1">
            <a:off x="666750" y="9625012"/>
            <a:ext cx="5753100" cy="0"/>
          </a:xfrm>
          <a:prstGeom prst="line">
            <a:avLst/>
          </a:prstGeom>
          <a:ln w="9525" cap="flat">
            <a:solidFill>
              <a:srgbClr val="FFFFFF"/>
            </a:solidFill>
            <a:prstDash val="solid"/>
            <a:headEnd type="none" w="sm" len="sm"/>
            <a:tailEnd type="none" w="sm" len="sm"/>
          </a:ln>
        </p:spPr>
      </p:sp>
      <p:sp>
        <p:nvSpPr>
          <p:cNvPr id="6" name="TextBox 6"/>
          <p:cNvSpPr txBox="1"/>
          <p:nvPr/>
        </p:nvSpPr>
        <p:spPr>
          <a:xfrm>
            <a:off x="671666" y="7477249"/>
            <a:ext cx="6886575" cy="1851660"/>
          </a:xfrm>
          <a:prstGeom prst="rect">
            <a:avLst/>
          </a:prstGeom>
        </p:spPr>
        <p:txBody>
          <a:bodyPr lIns="0" tIns="0" rIns="0" bIns="0" rtlCol="0" anchor="t">
            <a:spAutoFit/>
          </a:bodyPr>
          <a:lstStyle/>
          <a:p>
            <a:pPr marL="0" lvl="0" indent="0" algn="l">
              <a:lnSpc>
                <a:spcPts val="2940"/>
              </a:lnSpc>
            </a:pPr>
            <a:r>
              <a:rPr lang="en-US" sz="2100" dirty="0">
                <a:solidFill>
                  <a:srgbClr val="FFFFFF"/>
                </a:solidFill>
                <a:latin typeface="TT Interphases"/>
                <a:ea typeface="TT Interphases"/>
                <a:cs typeface="TT Interphases"/>
                <a:sym typeface="TT Interphases"/>
              </a:rPr>
              <a:t>This section delves into identifying </a:t>
            </a:r>
            <a:r>
              <a:rPr lang="en-US" sz="2100" b="1" dirty="0">
                <a:solidFill>
                  <a:srgbClr val="FFFFFF"/>
                </a:solidFill>
                <a:latin typeface="TT Interphases Bold"/>
                <a:ea typeface="TT Interphases Bold"/>
                <a:cs typeface="TT Interphases Bold"/>
                <a:sym typeface="TT Interphases Bold"/>
              </a:rPr>
              <a:t>top customers</a:t>
            </a:r>
            <a:r>
              <a:rPr lang="en-US" sz="2100" dirty="0">
                <a:solidFill>
                  <a:srgbClr val="FFFFFF"/>
                </a:solidFill>
                <a:latin typeface="TT Interphases"/>
                <a:ea typeface="TT Interphases"/>
                <a:cs typeface="TT Interphases"/>
                <a:sym typeface="TT Interphases"/>
              </a:rPr>
              <a:t> based on their total spending. By summing expenditures and applying ranking functions, we aim to highlight the most valuable clients for targeted marketing efforts and relationship management enhancements.</a:t>
            </a:r>
          </a:p>
        </p:txBody>
      </p:sp>
      <p:pic>
        <p:nvPicPr>
          <p:cNvPr id="8" name="Picture 7">
            <a:extLst>
              <a:ext uri="{FF2B5EF4-FFF2-40B4-BE49-F238E27FC236}">
                <a16:creationId xmlns:a16="http://schemas.microsoft.com/office/drawing/2014/main" id="{24F3B79B-0B1E-02B7-679D-B2948AB988E7}"/>
              </a:ext>
            </a:extLst>
          </p:cNvPr>
          <p:cNvPicPr>
            <a:picLocks noChangeAspect="1"/>
          </p:cNvPicPr>
          <p:nvPr/>
        </p:nvPicPr>
        <p:blipFill>
          <a:blip r:embed="rId2"/>
          <a:stretch>
            <a:fillRect/>
          </a:stretch>
        </p:blipFill>
        <p:spPr>
          <a:xfrm>
            <a:off x="12649200" y="571500"/>
            <a:ext cx="5352875" cy="9410700"/>
          </a:xfrm>
          <a:prstGeom prst="rect">
            <a:avLst/>
          </a:prstGeom>
        </p:spPr>
      </p:pic>
      <p:sp>
        <p:nvSpPr>
          <p:cNvPr id="9" name="Rectangle 1">
            <a:extLst>
              <a:ext uri="{FF2B5EF4-FFF2-40B4-BE49-F238E27FC236}">
                <a16:creationId xmlns:a16="http://schemas.microsoft.com/office/drawing/2014/main" id="{18EDCAAE-A9B3-0DF1-1082-668B8103EC81}"/>
              </a:ext>
            </a:extLst>
          </p:cNvPr>
          <p:cNvSpPr>
            <a:spLocks noChangeArrowheads="1"/>
          </p:cNvSpPr>
          <p:nvPr/>
        </p:nvSpPr>
        <p:spPr bwMode="auto">
          <a:xfrm>
            <a:off x="285925" y="2963863"/>
            <a:ext cx="11829875" cy="42934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ranking highlights one customer with exceptionally high </a:t>
            </a:r>
            <a:r>
              <a:rPr kumimoji="0" lang="en-US" altLang="en-US" sz="2100" b="1" i="0" u="none" strike="noStrike" cap="none" normalizeH="0" baseline="0" dirty="0">
                <a:ln>
                  <a:noFill/>
                </a:ln>
                <a:solidFill>
                  <a:schemeClr val="bg1"/>
                </a:solidFill>
                <a:effectLst/>
                <a:latin typeface="TT Interphases" panose="020B0604020202020204" charset="0"/>
              </a:rPr>
              <a:t>total spending of 41,606.39</a:t>
            </a:r>
            <a:r>
              <a:rPr kumimoji="0" lang="en-US" altLang="en-US" sz="2100" b="0" i="0" u="none" strike="noStrike" cap="none" normalizeH="0" baseline="0" dirty="0">
                <a:ln>
                  <a:noFill/>
                </a:ln>
                <a:solidFill>
                  <a:schemeClr val="bg1"/>
                </a:solidFill>
                <a:effectLst/>
                <a:latin typeface="TT Interphases" panose="020B0604020202020204" charset="0"/>
              </a:rPr>
              <a:t>, securing </a:t>
            </a:r>
            <a:r>
              <a:rPr kumimoji="0" lang="en-US" altLang="en-US" sz="2100" b="1" i="0" u="none" strike="noStrike" cap="none" normalizeH="0" baseline="0" dirty="0">
                <a:ln>
                  <a:noFill/>
                </a:ln>
                <a:solidFill>
                  <a:schemeClr val="bg1"/>
                </a:solidFill>
                <a:effectLst/>
                <a:latin typeface="TT Interphases" panose="020B0604020202020204" charset="0"/>
              </a:rPr>
              <a:t>Rank 1</a:t>
            </a:r>
            <a:r>
              <a:rPr kumimoji="0" lang="en-US" altLang="en-US" sz="2100" b="0" i="0" u="none" strike="noStrike" cap="none" normalizeH="0" baseline="0" dirty="0">
                <a:ln>
                  <a:noFill/>
                </a:ln>
                <a:solidFill>
                  <a:schemeClr val="bg1"/>
                </a:solidFill>
                <a:effectLst/>
                <a:latin typeface="TT Interphases" panose="020B0604020202020204" charset="0"/>
              </a:rPr>
              <a:t>, far above all others.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second-highest spender is at </a:t>
            </a:r>
            <a:r>
              <a:rPr kumimoji="0" lang="en-US" altLang="en-US" sz="2100" b="1" i="0" u="none" strike="noStrike" cap="none" normalizeH="0" baseline="0" dirty="0">
                <a:ln>
                  <a:noFill/>
                </a:ln>
                <a:solidFill>
                  <a:schemeClr val="bg1"/>
                </a:solidFill>
                <a:effectLst/>
                <a:latin typeface="TT Interphases" panose="020B0604020202020204" charset="0"/>
              </a:rPr>
              <a:t>1,714.95</a:t>
            </a:r>
            <a:r>
              <a:rPr kumimoji="0" lang="en-US" altLang="en-US" sz="2100" b="0" i="0" u="none" strike="noStrike" cap="none" normalizeH="0" baseline="0" dirty="0">
                <a:ln>
                  <a:noFill/>
                </a:ln>
                <a:solidFill>
                  <a:schemeClr val="bg1"/>
                </a:solidFill>
                <a:effectLst/>
                <a:latin typeface="TT Interphases" panose="020B0604020202020204" charset="0"/>
              </a:rPr>
              <a:t>, indicating a massive gap between the top spender and the rest of the customers.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Mid-range spenders include values like </a:t>
            </a:r>
            <a:r>
              <a:rPr kumimoji="0" lang="en-US" altLang="en-US" sz="2100" b="1" i="0" u="none" strike="noStrike" cap="none" normalizeH="0" baseline="0" dirty="0">
                <a:ln>
                  <a:noFill/>
                </a:ln>
                <a:solidFill>
                  <a:schemeClr val="bg1"/>
                </a:solidFill>
                <a:effectLst/>
                <a:latin typeface="TT Interphases" panose="020B0604020202020204" charset="0"/>
              </a:rPr>
              <a:t>1,165.35 (Rank 3)</a:t>
            </a:r>
            <a:r>
              <a:rPr kumimoji="0" lang="en-US" altLang="en-US" sz="2100" b="0" i="0" u="none" strike="noStrike" cap="none" normalizeH="0" baseline="0" dirty="0">
                <a:ln>
                  <a:noFill/>
                </a:ln>
                <a:solidFill>
                  <a:schemeClr val="bg1"/>
                </a:solidFill>
                <a:effectLst/>
                <a:latin typeface="TT Interphases" panose="020B0604020202020204" charset="0"/>
              </a:rPr>
              <a:t> and </a:t>
            </a:r>
            <a:r>
              <a:rPr kumimoji="0" lang="en-US" altLang="en-US" sz="2100" b="1" i="0" u="none" strike="noStrike" cap="none" normalizeH="0" baseline="0" dirty="0">
                <a:ln>
                  <a:noFill/>
                </a:ln>
                <a:solidFill>
                  <a:schemeClr val="bg1"/>
                </a:solidFill>
                <a:effectLst/>
                <a:latin typeface="TT Interphases" panose="020B0604020202020204" charset="0"/>
              </a:rPr>
              <a:t>1,139.87 (Rank 4)</a:t>
            </a:r>
            <a:r>
              <a:rPr kumimoji="0" lang="en-US" altLang="en-US" sz="2100" b="0" i="0" u="none" strike="noStrike" cap="none" normalizeH="0" baseline="0" dirty="0">
                <a:ln>
                  <a:noFill/>
                </a:ln>
                <a:solidFill>
                  <a:schemeClr val="bg1"/>
                </a:solidFill>
                <a:effectLst/>
                <a:latin typeface="TT Interphases" panose="020B0604020202020204" charset="0"/>
              </a:rPr>
              <a:t>, showing moderate customer spending activity.</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Lower mid-range spenders fall around </a:t>
            </a:r>
            <a:r>
              <a:rPr kumimoji="0" lang="en-US" altLang="en-US" sz="2100" b="1" i="0" u="none" strike="noStrike" cap="none" normalizeH="0" baseline="0" dirty="0">
                <a:ln>
                  <a:noFill/>
                </a:ln>
                <a:solidFill>
                  <a:schemeClr val="bg1"/>
                </a:solidFill>
                <a:effectLst/>
                <a:latin typeface="TT Interphases" panose="020B0604020202020204" charset="0"/>
              </a:rPr>
              <a:t>651.1 (Rank 5)</a:t>
            </a:r>
            <a:r>
              <a:rPr kumimoji="0" lang="en-US" altLang="en-US" sz="2100" b="0" i="0" u="none" strike="noStrike" cap="none" normalizeH="0" baseline="0" dirty="0">
                <a:ln>
                  <a:noFill/>
                </a:ln>
                <a:solidFill>
                  <a:schemeClr val="bg1"/>
                </a:solidFill>
                <a:effectLst/>
                <a:latin typeface="TT Interphases" panose="020B0604020202020204" charset="0"/>
              </a:rPr>
              <a:t>, </a:t>
            </a:r>
            <a:r>
              <a:rPr kumimoji="0" lang="en-US" altLang="en-US" sz="2100" b="1" i="0" u="none" strike="noStrike" cap="none" normalizeH="0" baseline="0" dirty="0">
                <a:ln>
                  <a:noFill/>
                </a:ln>
                <a:solidFill>
                  <a:schemeClr val="bg1"/>
                </a:solidFill>
                <a:effectLst/>
                <a:latin typeface="TT Interphases" panose="020B0604020202020204" charset="0"/>
              </a:rPr>
              <a:t>589.33 (Rank 6)</a:t>
            </a:r>
            <a:r>
              <a:rPr kumimoji="0" lang="en-US" altLang="en-US" sz="2100" b="0" i="0" u="none" strike="noStrike" cap="none" normalizeH="0" baseline="0" dirty="0">
                <a:ln>
                  <a:noFill/>
                </a:ln>
                <a:solidFill>
                  <a:schemeClr val="bg1"/>
                </a:solidFill>
                <a:effectLst/>
                <a:latin typeface="TT Interphases" panose="020B0604020202020204" charset="0"/>
              </a:rPr>
              <a:t>, and </a:t>
            </a:r>
            <a:r>
              <a:rPr kumimoji="0" lang="en-US" altLang="en-US" sz="2100" b="1" i="0" u="none" strike="noStrike" cap="none" normalizeH="0" baseline="0" dirty="0">
                <a:ln>
                  <a:noFill/>
                </a:ln>
                <a:solidFill>
                  <a:schemeClr val="bg1"/>
                </a:solidFill>
                <a:effectLst/>
                <a:latin typeface="TT Interphases" panose="020B0604020202020204" charset="0"/>
              </a:rPr>
              <a:t>570.24 (Rank 7)</a:t>
            </a:r>
            <a:r>
              <a:rPr kumimoji="0" lang="en-US" altLang="en-US" sz="2100" b="0" i="0" u="none" strike="noStrike" cap="none" normalizeH="0" baseline="0" dirty="0">
                <a:ln>
                  <a:noFill/>
                </a:ln>
                <a:solidFill>
                  <a:schemeClr val="bg1"/>
                </a:solidFill>
                <a:effectLst/>
                <a:latin typeface="TT Interphases" panose="020B0604020202020204"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Rankings below the top 10 show more modest spending, such as </a:t>
            </a:r>
            <a:r>
              <a:rPr kumimoji="0" lang="en-US" altLang="en-US" sz="2100" b="1" i="0" u="none" strike="noStrike" cap="none" normalizeH="0" baseline="0" dirty="0">
                <a:ln>
                  <a:noFill/>
                </a:ln>
                <a:solidFill>
                  <a:schemeClr val="bg1"/>
                </a:solidFill>
                <a:effectLst/>
                <a:latin typeface="TT Interphases" panose="020B0604020202020204" charset="0"/>
              </a:rPr>
              <a:t>308.44 (Rank 12)</a:t>
            </a:r>
            <a:r>
              <a:rPr kumimoji="0" lang="en-US" altLang="en-US" sz="2100" b="0" i="0" u="none" strike="noStrike" cap="none" normalizeH="0" baseline="0" dirty="0">
                <a:ln>
                  <a:noFill/>
                </a:ln>
                <a:solidFill>
                  <a:schemeClr val="bg1"/>
                </a:solidFill>
                <a:effectLst/>
                <a:latin typeface="TT Interphases" panose="020B0604020202020204" charset="0"/>
              </a:rPr>
              <a:t> and </a:t>
            </a:r>
            <a:r>
              <a:rPr kumimoji="0" lang="en-US" altLang="en-US" sz="2100" b="1" i="0" u="none" strike="noStrike" cap="none" normalizeH="0" baseline="0" dirty="0">
                <a:ln>
                  <a:noFill/>
                </a:ln>
                <a:solidFill>
                  <a:schemeClr val="bg1"/>
                </a:solidFill>
                <a:effectLst/>
                <a:latin typeface="TT Interphases" panose="020B0604020202020204" charset="0"/>
              </a:rPr>
              <a:t>285.06 (Rank 13)</a:t>
            </a:r>
            <a:r>
              <a:rPr kumimoji="0" lang="en-US" altLang="en-US" sz="2100" b="0" i="0" u="none" strike="noStrike" cap="none" normalizeH="0" baseline="0" dirty="0">
                <a:ln>
                  <a:noFill/>
                </a:ln>
                <a:solidFill>
                  <a:schemeClr val="bg1"/>
                </a:solidFill>
                <a:effectLst/>
                <a:latin typeface="TT Interphases" panose="020B0604020202020204" charset="0"/>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Very low spending values like </a:t>
            </a:r>
            <a:r>
              <a:rPr kumimoji="0" lang="en-US" altLang="en-US" sz="2100" b="1" i="0" u="none" strike="noStrike" cap="none" normalizeH="0" baseline="0" dirty="0">
                <a:ln>
                  <a:noFill/>
                </a:ln>
                <a:solidFill>
                  <a:schemeClr val="bg1"/>
                </a:solidFill>
                <a:effectLst/>
                <a:latin typeface="TT Interphases" panose="020B0604020202020204" charset="0"/>
              </a:rPr>
              <a:t>141 (Rank 14)</a:t>
            </a:r>
            <a:r>
              <a:rPr kumimoji="0" lang="en-US" altLang="en-US" sz="2100" b="0" i="0" u="none" strike="noStrike" cap="none" normalizeH="0" baseline="0" dirty="0">
                <a:ln>
                  <a:noFill/>
                </a:ln>
                <a:solidFill>
                  <a:schemeClr val="bg1"/>
                </a:solidFill>
                <a:effectLst/>
                <a:latin typeface="TT Interphases" panose="020B0604020202020204" charset="0"/>
              </a:rPr>
              <a:t> and </a:t>
            </a:r>
            <a:r>
              <a:rPr kumimoji="0" lang="en-US" altLang="en-US" sz="2100" b="1" i="0" u="none" strike="noStrike" cap="none" normalizeH="0" baseline="0" dirty="0">
                <a:ln>
                  <a:noFill/>
                </a:ln>
                <a:solidFill>
                  <a:schemeClr val="bg1"/>
                </a:solidFill>
                <a:effectLst/>
                <a:latin typeface="TT Interphases" panose="020B0604020202020204" charset="0"/>
              </a:rPr>
              <a:t>130 (Rank 15)</a:t>
            </a:r>
            <a:r>
              <a:rPr kumimoji="0" lang="en-US" altLang="en-US" sz="2100" b="0" i="0" u="none" strike="noStrike" cap="none" normalizeH="0" baseline="0" dirty="0">
                <a:ln>
                  <a:noFill/>
                </a:ln>
                <a:solidFill>
                  <a:schemeClr val="bg1"/>
                </a:solidFill>
                <a:effectLst/>
                <a:latin typeface="TT Interphases" panose="020B0604020202020204" charset="0"/>
              </a:rPr>
              <a:t> indicate minimal purchasing behavior.</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dataset includes extremely small or zero-equivalent totals (e.g., </a:t>
            </a:r>
            <a:r>
              <a:rPr kumimoji="0" lang="en-US" altLang="en-US" sz="2100" b="1" i="0" u="none" strike="noStrike" cap="none" normalizeH="0" baseline="0" dirty="0">
                <a:ln>
                  <a:noFill/>
                </a:ln>
                <a:solidFill>
                  <a:schemeClr val="bg1"/>
                </a:solidFill>
                <a:effectLst/>
                <a:latin typeface="TT Interphases" panose="020B0604020202020204" charset="0"/>
              </a:rPr>
              <a:t>-7.1E-15</a:t>
            </a:r>
            <a:r>
              <a:rPr kumimoji="0" lang="en-US" altLang="en-US" sz="2100" b="0" i="0" u="none" strike="noStrike" cap="none" normalizeH="0" baseline="0" dirty="0">
                <a:ln>
                  <a:noFill/>
                </a:ln>
                <a:solidFill>
                  <a:schemeClr val="bg1"/>
                </a:solidFill>
                <a:effectLst/>
                <a:latin typeface="TT Interphases" panose="020B0604020202020204" charset="0"/>
              </a:rPr>
              <a:t>, </a:t>
            </a:r>
            <a:r>
              <a:rPr kumimoji="0" lang="en-US" altLang="en-US" sz="2100" b="1" i="0" u="none" strike="noStrike" cap="none" normalizeH="0" baseline="0" dirty="0">
                <a:ln>
                  <a:noFill/>
                </a:ln>
                <a:solidFill>
                  <a:schemeClr val="bg1"/>
                </a:solidFill>
                <a:effectLst/>
                <a:latin typeface="TT Interphases" panose="020B0604020202020204" charset="0"/>
              </a:rPr>
              <a:t>-1.06E-14</a:t>
            </a:r>
            <a:r>
              <a:rPr kumimoji="0" lang="en-US" altLang="en-US" sz="2100" b="0" i="0" u="none" strike="noStrike" cap="none" normalizeH="0" baseline="0" dirty="0">
                <a:ln>
                  <a:noFill/>
                </a:ln>
                <a:solidFill>
                  <a:schemeClr val="bg1"/>
                </a:solidFill>
                <a:effectLst/>
                <a:latin typeface="TT Interphases" panose="020B0604020202020204" charset="0"/>
              </a:rPr>
              <a:t>), likely rounding artifacts representing customers with </a:t>
            </a:r>
            <a:r>
              <a:rPr kumimoji="0" lang="en-US" altLang="en-US" sz="2100" b="1" i="0" u="none" strike="noStrike" cap="none" normalizeH="0" baseline="0" dirty="0">
                <a:ln>
                  <a:noFill/>
                </a:ln>
                <a:solidFill>
                  <a:schemeClr val="bg1"/>
                </a:solidFill>
                <a:effectLst/>
                <a:latin typeface="TT Interphases" panose="020B0604020202020204" charset="0"/>
              </a:rPr>
              <a:t>no actual spending</a:t>
            </a:r>
            <a:r>
              <a:rPr kumimoji="0" lang="en-US" altLang="en-US" sz="2100" b="0" i="0" u="none" strike="noStrike" cap="none" normalizeH="0" baseline="0" dirty="0">
                <a:ln>
                  <a:noFill/>
                </a:ln>
                <a:solidFill>
                  <a:schemeClr val="bg1"/>
                </a:solidFill>
                <a:effectLst/>
                <a:latin typeface="TT Interphases" panose="020B0604020202020204" charset="0"/>
              </a:rPr>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p:cNvGrpSpPr/>
        <p:nvPr/>
      </p:nvGrpSpPr>
      <p:grpSpPr>
        <a:xfrm>
          <a:off x="0" y="0"/>
          <a:ext cx="0" cy="0"/>
          <a:chOff x="0" y="0"/>
          <a:chExt cx="0" cy="0"/>
        </a:xfrm>
      </p:grpSpPr>
      <p:sp>
        <p:nvSpPr>
          <p:cNvPr id="4" name="TextBox 4"/>
          <p:cNvSpPr txBox="1"/>
          <p:nvPr/>
        </p:nvSpPr>
        <p:spPr>
          <a:xfrm>
            <a:off x="666750" y="723900"/>
            <a:ext cx="6886575" cy="2026196"/>
          </a:xfrm>
          <a:prstGeom prst="rect">
            <a:avLst/>
          </a:prstGeom>
        </p:spPr>
        <p:txBody>
          <a:bodyPr lIns="0" tIns="0" rIns="0" bIns="0" rtlCol="0" anchor="t">
            <a:spAutoFit/>
          </a:bodyPr>
          <a:lstStyle/>
          <a:p>
            <a:pPr marL="0" lvl="0" indent="0" algn="l">
              <a:lnSpc>
                <a:spcPts val="7920"/>
              </a:lnSpc>
            </a:pPr>
            <a:r>
              <a:rPr lang="en-US" sz="7200" b="1" dirty="0">
                <a:solidFill>
                  <a:srgbClr val="FFFFFF"/>
                </a:solidFill>
                <a:latin typeface="Georgia Pro Condensed Light"/>
                <a:ea typeface="Georgia Pro Condensed Light"/>
                <a:cs typeface="Georgia Pro Condensed Light"/>
                <a:sym typeface="Georgia Pro Condensed Light"/>
              </a:rPr>
              <a:t>Temporal Sales Trends</a:t>
            </a:r>
          </a:p>
        </p:txBody>
      </p:sp>
      <p:sp>
        <p:nvSpPr>
          <p:cNvPr id="5" name="AutoShape 5"/>
          <p:cNvSpPr/>
          <p:nvPr/>
        </p:nvSpPr>
        <p:spPr>
          <a:xfrm flipV="1">
            <a:off x="666750" y="9625012"/>
            <a:ext cx="5753100" cy="0"/>
          </a:xfrm>
          <a:prstGeom prst="line">
            <a:avLst/>
          </a:prstGeom>
          <a:ln w="9525" cap="flat">
            <a:solidFill>
              <a:srgbClr val="FFFFFF"/>
            </a:solidFill>
            <a:prstDash val="solid"/>
            <a:headEnd type="none" w="sm" len="sm"/>
            <a:tailEnd type="none" w="sm" len="sm"/>
          </a:ln>
        </p:spPr>
      </p:sp>
      <p:sp>
        <p:nvSpPr>
          <p:cNvPr id="6" name="TextBox 6"/>
          <p:cNvSpPr txBox="1"/>
          <p:nvPr/>
        </p:nvSpPr>
        <p:spPr>
          <a:xfrm>
            <a:off x="693789" y="6811591"/>
            <a:ext cx="6886575" cy="2203039"/>
          </a:xfrm>
          <a:prstGeom prst="rect">
            <a:avLst/>
          </a:prstGeom>
        </p:spPr>
        <p:txBody>
          <a:bodyPr lIns="0" tIns="0" rIns="0" bIns="0" rtlCol="0" anchor="t">
            <a:spAutoFit/>
          </a:bodyPr>
          <a:lstStyle/>
          <a:p>
            <a:pPr marL="0" lvl="0" indent="0" algn="l">
              <a:lnSpc>
                <a:spcPts val="2940"/>
              </a:lnSpc>
            </a:pPr>
            <a:r>
              <a:rPr lang="en-US" sz="2100" dirty="0">
                <a:solidFill>
                  <a:srgbClr val="FFFFFF"/>
                </a:solidFill>
                <a:latin typeface="TT Interphases"/>
                <a:ea typeface="TT Interphases"/>
                <a:cs typeface="TT Interphases"/>
                <a:sym typeface="TT Interphases"/>
              </a:rPr>
              <a:t>This section explores </a:t>
            </a:r>
            <a:r>
              <a:rPr lang="en-US" sz="2100" b="1" dirty="0">
                <a:solidFill>
                  <a:srgbClr val="FFFFFF"/>
                </a:solidFill>
                <a:latin typeface="TT Interphases Bold"/>
                <a:ea typeface="TT Interphases"/>
                <a:cs typeface="TT Interphases"/>
                <a:sym typeface="TT Interphases Bold"/>
              </a:rPr>
              <a:t>temporal</a:t>
            </a:r>
            <a:r>
              <a:rPr lang="en-US" sz="2100" b="1" dirty="0">
                <a:solidFill>
                  <a:srgbClr val="FFFFFF"/>
                </a:solidFill>
                <a:latin typeface="TT Interphases Bold"/>
                <a:ea typeface="TT Interphases Bold"/>
                <a:cs typeface="TT Interphases Bold"/>
                <a:sym typeface="TT Interphases Bold"/>
              </a:rPr>
              <a:t> sales fluctuations</a:t>
            </a:r>
            <a:r>
              <a:rPr lang="en-US" sz="2100" dirty="0">
                <a:solidFill>
                  <a:srgbClr val="FFFFFF"/>
                </a:solidFill>
                <a:latin typeface="TT Interphases"/>
                <a:ea typeface="TT Interphases"/>
                <a:cs typeface="TT Interphases"/>
                <a:sym typeface="TT Interphases"/>
              </a:rPr>
              <a:t> and seasonality, showcasing how sales vary across the year. By analyzing these trends, we can identify peak sales periods and make informed decisions regarding inventory management and marketing strategies for optimal performance.</a:t>
            </a:r>
          </a:p>
        </p:txBody>
      </p:sp>
      <p:graphicFrame>
        <p:nvGraphicFramePr>
          <p:cNvPr id="7" name="Chart 6">
            <a:extLst>
              <a:ext uri="{FF2B5EF4-FFF2-40B4-BE49-F238E27FC236}">
                <a16:creationId xmlns:a16="http://schemas.microsoft.com/office/drawing/2014/main" id="{5BDF66FA-6406-6155-5E3E-E56A3CF34F6B}"/>
              </a:ext>
            </a:extLst>
          </p:cNvPr>
          <p:cNvGraphicFramePr>
            <a:graphicFrameLocks/>
          </p:cNvGraphicFramePr>
          <p:nvPr>
            <p:extLst>
              <p:ext uri="{D42A27DB-BD31-4B8C-83A1-F6EECF244321}">
                <p14:modId xmlns:p14="http://schemas.microsoft.com/office/powerpoint/2010/main" val="70382515"/>
              </p:ext>
            </p:extLst>
          </p:nvPr>
        </p:nvGraphicFramePr>
        <p:xfrm>
          <a:off x="9144000" y="2095500"/>
          <a:ext cx="8915400" cy="7035165"/>
        </p:xfrm>
        <a:graphic>
          <a:graphicData uri="http://schemas.openxmlformats.org/drawingml/2006/chart">
            <c:chart xmlns:c="http://schemas.openxmlformats.org/drawingml/2006/chart" xmlns:r="http://schemas.openxmlformats.org/officeDocument/2006/relationships" r:id="rId2"/>
          </a:graphicData>
        </a:graphic>
      </p:graphicFrame>
      <p:sp>
        <p:nvSpPr>
          <p:cNvPr id="8" name="Rectangle 1">
            <a:extLst>
              <a:ext uri="{FF2B5EF4-FFF2-40B4-BE49-F238E27FC236}">
                <a16:creationId xmlns:a16="http://schemas.microsoft.com/office/drawing/2014/main" id="{CEA64E70-61A7-58A0-44D0-76C84FFD2E96}"/>
              </a:ext>
            </a:extLst>
          </p:cNvPr>
          <p:cNvSpPr>
            <a:spLocks noChangeArrowheads="1"/>
          </p:cNvSpPr>
          <p:nvPr/>
        </p:nvSpPr>
        <p:spPr bwMode="auto">
          <a:xfrm>
            <a:off x="457200" y="2948506"/>
            <a:ext cx="8686800"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Sales show a clear upward trend from the first year to the next, reaching their highest point in the middle period.</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After peaking, sales drop noticeably in the following year, indicating a slowdown in performance.</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sharp fall to zero in the “Jan-1900” category signals an incorrect or missing date entry, not an actual sales value.</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“blank” category also reflects unassigned or invalid dates that need correction.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Overall, the valid years follow a rise-and-fall pattern, with strong growth before declining.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527F7F"/>
        </a:solidFill>
        <a:effectLst/>
      </p:bgPr>
    </p:bg>
    <p:spTree>
      <p:nvGrpSpPr>
        <p:cNvPr id="1" name=""/>
        <p:cNvGrpSpPr/>
        <p:nvPr/>
      </p:nvGrpSpPr>
      <p:grpSpPr>
        <a:xfrm>
          <a:off x="0" y="0"/>
          <a:ext cx="0" cy="0"/>
          <a:chOff x="0" y="0"/>
          <a:chExt cx="0" cy="0"/>
        </a:xfrm>
      </p:grpSpPr>
      <p:grpSp>
        <p:nvGrpSpPr>
          <p:cNvPr id="2" name="Group 2"/>
          <p:cNvGrpSpPr/>
          <p:nvPr/>
        </p:nvGrpSpPr>
        <p:grpSpPr>
          <a:xfrm>
            <a:off x="8610600" y="4024314"/>
            <a:ext cx="6248400" cy="5600698"/>
            <a:chOff x="0" y="0"/>
            <a:chExt cx="957635" cy="990995"/>
          </a:xfrm>
        </p:grpSpPr>
        <p:sp>
          <p:nvSpPr>
            <p:cNvPr id="3" name="Freeform 3"/>
            <p:cNvSpPr/>
            <p:nvPr/>
          </p:nvSpPr>
          <p:spPr>
            <a:xfrm>
              <a:off x="0" y="0"/>
              <a:ext cx="957635" cy="990995"/>
            </a:xfrm>
            <a:custGeom>
              <a:avLst/>
              <a:gdLst/>
              <a:ahLst/>
              <a:cxnLst/>
              <a:rect l="l" t="t" r="r" b="b"/>
              <a:pathLst>
                <a:path w="957635" h="990995">
                  <a:moveTo>
                    <a:pt x="0" y="0"/>
                  </a:moveTo>
                  <a:lnTo>
                    <a:pt x="957635" y="0"/>
                  </a:lnTo>
                  <a:lnTo>
                    <a:pt x="957635" y="990995"/>
                  </a:lnTo>
                  <a:lnTo>
                    <a:pt x="0" y="990995"/>
                  </a:lnTo>
                  <a:close/>
                </a:path>
              </a:pathLst>
            </a:custGeom>
            <a:blipFill>
              <a:blip r:embed="rId2">
                <a:extLst>
                  <a:ext uri="{BEBA8EAE-BF5A-486C-A8C5-ECC9F3942E4B}">
                    <a14:imgProps xmlns:a14="http://schemas.microsoft.com/office/drawing/2010/main">
                      <a14:imgLayer r:embed="rId3">
                        <a14:imgEffect>
                          <a14:colorTemperature colorTemp="7200"/>
                        </a14:imgEffect>
                      </a14:imgLayer>
                    </a14:imgProps>
                  </a:ext>
                </a:extLst>
              </a:blip>
              <a:stretch>
                <a:fillRect t="-69" b="-69"/>
              </a:stretch>
            </a:blipFill>
          </p:spPr>
        </p:sp>
      </p:grpSp>
      <p:sp>
        <p:nvSpPr>
          <p:cNvPr id="4" name="TextBox 4"/>
          <p:cNvSpPr txBox="1"/>
          <p:nvPr/>
        </p:nvSpPr>
        <p:spPr>
          <a:xfrm>
            <a:off x="914400" y="266700"/>
            <a:ext cx="6886575" cy="2034540"/>
          </a:xfrm>
          <a:prstGeom prst="rect">
            <a:avLst/>
          </a:prstGeom>
        </p:spPr>
        <p:txBody>
          <a:bodyPr lIns="0" tIns="0" rIns="0" bIns="0" rtlCol="0" anchor="t">
            <a:spAutoFit/>
          </a:bodyPr>
          <a:lstStyle/>
          <a:p>
            <a:pPr marL="0" lvl="0" indent="0" algn="l">
              <a:lnSpc>
                <a:spcPts val="7920"/>
              </a:lnSpc>
            </a:pPr>
            <a:r>
              <a:rPr lang="en-US" sz="7200" b="1" dirty="0">
                <a:solidFill>
                  <a:srgbClr val="FFFFFF"/>
                </a:solidFill>
                <a:latin typeface="Georgia Pro Condensed Light"/>
                <a:ea typeface="Georgia Pro Condensed Light"/>
                <a:cs typeface="Georgia Pro Condensed Light"/>
                <a:sym typeface="Georgia Pro Condensed Light"/>
              </a:rPr>
              <a:t>Geographical Insights</a:t>
            </a:r>
          </a:p>
        </p:txBody>
      </p:sp>
      <p:sp>
        <p:nvSpPr>
          <p:cNvPr id="5" name="AutoShape 5"/>
          <p:cNvSpPr/>
          <p:nvPr/>
        </p:nvSpPr>
        <p:spPr>
          <a:xfrm flipV="1">
            <a:off x="666750" y="9625012"/>
            <a:ext cx="5753100" cy="0"/>
          </a:xfrm>
          <a:prstGeom prst="line">
            <a:avLst/>
          </a:prstGeom>
          <a:ln w="9525" cap="flat">
            <a:solidFill>
              <a:srgbClr val="FFFFFF"/>
            </a:solidFill>
            <a:prstDash val="solid"/>
            <a:headEnd type="none" w="sm" len="sm"/>
            <a:tailEnd type="none" w="sm" len="sm"/>
          </a:ln>
        </p:spPr>
      </p:sp>
      <p:sp>
        <p:nvSpPr>
          <p:cNvPr id="6" name="TextBox 6"/>
          <p:cNvSpPr txBox="1"/>
          <p:nvPr/>
        </p:nvSpPr>
        <p:spPr>
          <a:xfrm>
            <a:off x="666750" y="7072184"/>
            <a:ext cx="7639050" cy="2203039"/>
          </a:xfrm>
          <a:prstGeom prst="rect">
            <a:avLst/>
          </a:prstGeom>
        </p:spPr>
        <p:txBody>
          <a:bodyPr wrap="square" lIns="0" tIns="0" rIns="0" bIns="0" rtlCol="0" anchor="t">
            <a:spAutoFit/>
          </a:bodyPr>
          <a:lstStyle/>
          <a:p>
            <a:pPr marL="0" lvl="0" indent="0" algn="l">
              <a:lnSpc>
                <a:spcPts val="2940"/>
              </a:lnSpc>
            </a:pPr>
            <a:r>
              <a:rPr lang="en-US" sz="2100" dirty="0">
                <a:solidFill>
                  <a:srgbClr val="FFFFFF"/>
                </a:solidFill>
                <a:latin typeface="TT Interphases"/>
                <a:ea typeface="TT Interphases"/>
                <a:cs typeface="TT Interphases"/>
                <a:sym typeface="TT Interphases"/>
              </a:rPr>
              <a:t>This section analyzes transaction distributions</a:t>
            </a:r>
            <a:r>
              <a:rPr lang="en-US" sz="2100" b="1" dirty="0">
                <a:solidFill>
                  <a:srgbClr val="FFFFFF"/>
                </a:solidFill>
                <a:latin typeface="TT Interphases"/>
                <a:ea typeface="TT Interphases"/>
                <a:cs typeface="TT Interphases"/>
                <a:sym typeface="TT Interphases"/>
              </a:rPr>
              <a:t>(Count of Invoice)</a:t>
            </a:r>
            <a:r>
              <a:rPr lang="en-US" sz="2100" dirty="0">
                <a:solidFill>
                  <a:srgbClr val="FFFFFF"/>
                </a:solidFill>
                <a:latin typeface="TT Interphases"/>
                <a:ea typeface="TT Interphases"/>
                <a:cs typeface="TT Interphases"/>
                <a:sym typeface="TT Interphases"/>
              </a:rPr>
              <a:t> across various countries, providing insights into market concentration and customer behavior. Understanding geographical sales patterns helps identify opportunities for expansion and informs strategic business decisions for targeted marketing efforts in different regions.</a:t>
            </a:r>
          </a:p>
        </p:txBody>
      </p:sp>
      <p:pic>
        <p:nvPicPr>
          <p:cNvPr id="8" name="Picture 7">
            <a:extLst>
              <a:ext uri="{FF2B5EF4-FFF2-40B4-BE49-F238E27FC236}">
                <a16:creationId xmlns:a16="http://schemas.microsoft.com/office/drawing/2014/main" id="{361ECE5B-0825-B0F6-5844-B57E82411047}"/>
              </a:ext>
            </a:extLst>
          </p:cNvPr>
          <p:cNvPicPr>
            <a:picLocks noChangeAspect="1"/>
          </p:cNvPicPr>
          <p:nvPr/>
        </p:nvPicPr>
        <p:blipFill>
          <a:blip r:embed="rId4"/>
          <a:stretch>
            <a:fillRect/>
          </a:stretch>
        </p:blipFill>
        <p:spPr>
          <a:xfrm>
            <a:off x="13335000" y="760567"/>
            <a:ext cx="4657896" cy="8864446"/>
          </a:xfrm>
          <a:prstGeom prst="rect">
            <a:avLst/>
          </a:prstGeom>
        </p:spPr>
      </p:pic>
      <p:sp>
        <p:nvSpPr>
          <p:cNvPr id="9" name="Rectangle 1">
            <a:extLst>
              <a:ext uri="{FF2B5EF4-FFF2-40B4-BE49-F238E27FC236}">
                <a16:creationId xmlns:a16="http://schemas.microsoft.com/office/drawing/2014/main" id="{FC3047F6-5774-40B1-E65F-54AA67D8AE67}"/>
              </a:ext>
            </a:extLst>
          </p:cNvPr>
          <p:cNvSpPr>
            <a:spLocks noChangeArrowheads="1"/>
          </p:cNvSpPr>
          <p:nvPr/>
        </p:nvSpPr>
        <p:spPr bwMode="auto">
          <a:xfrm rot="10800000" flipV="1">
            <a:off x="304800" y="2586841"/>
            <a:ext cx="7772400"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The </a:t>
            </a:r>
            <a:r>
              <a:rPr kumimoji="0" lang="en-US" altLang="en-US" sz="2100" b="1" i="0" u="none" strike="noStrike" cap="none" normalizeH="0" baseline="0" dirty="0">
                <a:ln>
                  <a:noFill/>
                </a:ln>
                <a:solidFill>
                  <a:schemeClr val="bg1"/>
                </a:solidFill>
                <a:effectLst/>
                <a:latin typeface="TT Interphases" panose="020B0604020202020204" charset="0"/>
              </a:rPr>
              <a:t>United Kingdom</a:t>
            </a:r>
            <a:r>
              <a:rPr kumimoji="0" lang="en-US" altLang="en-US" sz="2100" b="0" i="0" u="none" strike="noStrike" cap="none" normalizeH="0" baseline="0" dirty="0">
                <a:ln>
                  <a:noFill/>
                </a:ln>
                <a:solidFill>
                  <a:schemeClr val="bg1"/>
                </a:solidFill>
                <a:effectLst/>
                <a:latin typeface="TT Interphases" panose="020B0604020202020204" charset="0"/>
              </a:rPr>
              <a:t> clearly dominates the invoice count, far exceeding all other countries.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1" i="0" u="none" strike="noStrike" cap="none" normalizeH="0" baseline="0" dirty="0">
                <a:ln>
                  <a:noFill/>
                </a:ln>
                <a:solidFill>
                  <a:schemeClr val="bg1"/>
                </a:solidFill>
                <a:effectLst/>
                <a:latin typeface="TT Interphases" panose="020B0604020202020204" charset="0"/>
              </a:rPr>
              <a:t>European countries</a:t>
            </a:r>
            <a:r>
              <a:rPr kumimoji="0" lang="en-US" altLang="en-US" sz="2100" b="0" i="0" u="none" strike="noStrike" cap="none" normalizeH="0" baseline="0" dirty="0">
                <a:ln>
                  <a:noFill/>
                </a:ln>
                <a:solidFill>
                  <a:schemeClr val="bg1"/>
                </a:solidFill>
                <a:effectLst/>
                <a:latin typeface="TT Interphases" panose="020B0604020202020204" charset="0"/>
              </a:rPr>
              <a:t> like Germany, EIRE, Norway, and France contribute moderate volumes, forming a strong secondary cluster.</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Countries such as Portugal and Spain show </a:t>
            </a:r>
            <a:r>
              <a:rPr kumimoji="0" lang="en-US" altLang="en-US" sz="2100" b="1" i="0" u="none" strike="noStrike" cap="none" normalizeH="0" baseline="0" dirty="0">
                <a:ln>
                  <a:noFill/>
                </a:ln>
                <a:solidFill>
                  <a:schemeClr val="bg1"/>
                </a:solidFill>
                <a:effectLst/>
                <a:latin typeface="TT Interphases" panose="020B0604020202020204" charset="0"/>
              </a:rPr>
              <a:t>smaller but steady activity</a:t>
            </a:r>
            <a:r>
              <a:rPr kumimoji="0" lang="en-US" altLang="en-US" sz="2100" b="0" i="0" u="none" strike="noStrike" cap="none" normalizeH="0" baseline="0" dirty="0">
                <a:ln>
                  <a:noFill/>
                </a:ln>
                <a:solidFill>
                  <a:schemeClr val="bg1"/>
                </a:solidFill>
                <a:effectLst/>
                <a:latin typeface="TT Interphases" panose="020B0604020202020204" charset="0"/>
              </a:rPr>
              <a:t>, indicating selective customer presence.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1" i="0" u="none" strike="noStrike" cap="none" normalizeH="0" baseline="0" dirty="0">
                <a:ln>
                  <a:noFill/>
                </a:ln>
                <a:solidFill>
                  <a:schemeClr val="bg1"/>
                </a:solidFill>
                <a:effectLst/>
                <a:latin typeface="TT Interphases" panose="020B0604020202020204" charset="0"/>
              </a:rPr>
              <a:t>Non-European markets</a:t>
            </a:r>
            <a:r>
              <a:rPr kumimoji="0" lang="en-US" altLang="en-US" sz="2100" b="0" i="0" u="none" strike="noStrike" cap="none" normalizeH="0" baseline="0" dirty="0">
                <a:ln>
                  <a:noFill/>
                </a:ln>
                <a:solidFill>
                  <a:schemeClr val="bg1"/>
                </a:solidFill>
                <a:effectLst/>
                <a:latin typeface="TT Interphases" panose="020B0604020202020204" charset="0"/>
              </a:rPr>
              <a:t> like Australia and the USA appear with very low counts, suggesting limited international reach.</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100" b="0" i="0" u="none" strike="noStrike" cap="none" normalizeH="0" baseline="0" dirty="0">
                <a:ln>
                  <a:noFill/>
                </a:ln>
                <a:solidFill>
                  <a:schemeClr val="bg1"/>
                </a:solidFill>
                <a:effectLst/>
                <a:latin typeface="TT Interphases" panose="020B0604020202020204" charset="0"/>
              </a:rPr>
              <a:t>Several countries including Iceland, Austria, Japan, and Lithuania show </a:t>
            </a:r>
            <a:r>
              <a:rPr kumimoji="0" lang="en-US" altLang="en-US" sz="2100" b="1" i="0" u="none" strike="noStrike" cap="none" normalizeH="0" baseline="0" dirty="0">
                <a:ln>
                  <a:noFill/>
                </a:ln>
                <a:solidFill>
                  <a:schemeClr val="bg1"/>
                </a:solidFill>
                <a:effectLst/>
                <a:latin typeface="TT Interphases" panose="020B0604020202020204" charset="0"/>
              </a:rPr>
              <a:t>minimal participation</a:t>
            </a:r>
            <a:r>
              <a:rPr kumimoji="0" lang="en-US" altLang="en-US" sz="2100" b="0" i="0" u="none" strike="noStrike" cap="none" normalizeH="0" baseline="0" dirty="0">
                <a:ln>
                  <a:noFill/>
                </a:ln>
                <a:solidFill>
                  <a:schemeClr val="bg1"/>
                </a:solidFill>
                <a:effectLst/>
                <a:latin typeface="TT Interphases" panose="020B0604020202020204" charset="0"/>
              </a:rPr>
              <a:t>, reflecting niche or rare transactions.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683</TotalTime>
  <Words>1585</Words>
  <Application>Microsoft Office PowerPoint</Application>
  <PresentationFormat>Custom</PresentationFormat>
  <Paragraphs>95</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Georgia Pro Condensed Light</vt:lpstr>
      <vt:lpstr>Calibri</vt:lpstr>
      <vt:lpstr>Arial</vt:lpstr>
      <vt:lpstr>TT Interphases</vt:lpstr>
      <vt:lpstr>TT Interphases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 Retail Sales and Customer Analysis</dc:title>
  <dc:description>Presentation - Retail Sales and Customer Analysis</dc:description>
  <cp:lastModifiedBy>Ritu yadav</cp:lastModifiedBy>
  <cp:revision>9</cp:revision>
  <dcterms:created xsi:type="dcterms:W3CDTF">2006-08-16T00:00:00Z</dcterms:created>
  <dcterms:modified xsi:type="dcterms:W3CDTF">2025-12-20T16:08:26Z</dcterms:modified>
  <dc:identifier>DAG6n0uM940</dc:identifier>
</cp:coreProperties>
</file>

<file path=docProps/thumbnail.jpeg>
</file>